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Dosis" pitchFamily="2" charset="0"/>
      <p:regular r:id="rId30"/>
      <p:bold r:id="rId31"/>
    </p:embeddedFont>
    <p:embeddedFont>
      <p:font typeface="Rubik" panose="020B0604020202020204" charset="-79"/>
      <p:regular r:id="rId32"/>
      <p:bold r:id="rId33"/>
      <p:italic r:id="rId34"/>
      <p:boldItalic r:id="rId35"/>
    </p:embeddedFont>
    <p:embeddedFont>
      <p:font typeface="Rubik Light" panose="020B0604020202020204" charset="-79"/>
      <p:regular r:id="rId36"/>
      <p:bold r:id="rId37"/>
      <p:italic r:id="rId38"/>
      <p:boldItalic r:id="rId39"/>
    </p:embeddedFont>
    <p:embeddedFont>
      <p:font typeface="Rubik SemiBold" panose="020B0604020202020204" charset="-79"/>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gXzyRk32n+0x4t3MT+EbvSiNTlS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85E098C-020F-4F17-99F9-87C1DD436A7A}">
  <a:tblStyle styleId="{585E098C-020F-4F17-99F9-87C1DD436A7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442"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dacafea569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2dacafea569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dacafea569_2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g2dacafea569_2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c38a8d99f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38a8d99f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Terdapat 2 klasifikasi pinjaman:</a:t>
            </a:r>
            <a:br>
              <a:rPr lang="en"/>
            </a:br>
            <a:r>
              <a:rPr lang="en" b="1">
                <a:solidFill>
                  <a:schemeClr val="dk1"/>
                </a:solidFill>
              </a:rPr>
              <a:t>Pinjaman Baik:</a:t>
            </a:r>
            <a:r>
              <a:rPr lang="en">
                <a:solidFill>
                  <a:schemeClr val="dk1"/>
                </a:solidFill>
              </a:rPr>
              <a:t> 88,13% Pinjaman yang saat ini dalam keadaan baik, telah dilunasi, atau dalam masa tenggang. Menunjukkan kinerja yang kuat dan risiko minimal.</a:t>
            </a: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Pinjaman Buruk:</a:t>
            </a:r>
            <a:r>
              <a:rPr lang="en">
                <a:solidFill>
                  <a:schemeClr val="dk1"/>
                </a:solidFill>
              </a:rPr>
              <a:t> 11,87% Termasuk pinjaman yang sudah dihapus atau gagal bayar. Mewakili risiko finansial yang signifikan.</a:t>
            </a:r>
            <a:endParaRPr>
              <a:solidFill>
                <a:schemeClr val="dk1"/>
              </a:solidFill>
            </a:endParaRPr>
          </a:p>
          <a:p>
            <a:pPr marL="0" lvl="0" indent="0" algn="l" rtl="0">
              <a:lnSpc>
                <a:spcPct val="100000"/>
              </a:lnSpc>
              <a:spcBef>
                <a:spcPts val="0"/>
              </a:spcBef>
              <a:spcAft>
                <a:spcPts val="0"/>
              </a:spcAft>
              <a:buSzPts val="1100"/>
              <a:buNone/>
            </a:pPr>
            <a:br>
              <a:rPr lang="en"/>
            </a:br>
            <a:r>
              <a:rPr lang="en"/>
              <a:t>Lalu, ringkasan keuangannya, terdapat:</a:t>
            </a:r>
            <a:br>
              <a:rPr lang="en"/>
            </a:br>
            <a:r>
              <a:rPr lang="en" b="1">
                <a:solidFill>
                  <a:schemeClr val="dk1"/>
                </a:solidFill>
              </a:rPr>
              <a:t>Total Profit:</a:t>
            </a:r>
            <a:r>
              <a:rPr lang="en">
                <a:solidFill>
                  <a:schemeClr val="dk1"/>
                </a:solidFill>
              </a:rPr>
              <a:t> Sekitar 5,87 miliar</a:t>
            </a:r>
            <a:br>
              <a:rPr lang="en">
                <a:solidFill>
                  <a:schemeClr val="dk1"/>
                </a:solidFill>
              </a:rPr>
            </a:br>
            <a:r>
              <a:rPr lang="en">
                <a:solidFill>
                  <a:schemeClr val="dk1"/>
                </a:solidFill>
              </a:rPr>
              <a:t>Menunjukkan pendapatan yang signifikan dari portofolio pinjaman.</a:t>
            </a:r>
            <a:endParaRPr>
              <a:solidFill>
                <a:schemeClr val="dk1"/>
              </a:solidFill>
            </a:endParaRPr>
          </a:p>
          <a:p>
            <a:pPr marL="0" lvl="0" indent="0" algn="l" rtl="0">
              <a:lnSpc>
                <a:spcPct val="115000"/>
              </a:lnSpc>
              <a:spcBef>
                <a:spcPts val="1200"/>
              </a:spcBef>
              <a:spcAft>
                <a:spcPts val="1200"/>
              </a:spcAft>
              <a:buSzPts val="1100"/>
              <a:buNone/>
            </a:pPr>
            <a:r>
              <a:rPr lang="en" b="1">
                <a:solidFill>
                  <a:schemeClr val="dk1"/>
                </a:solidFill>
              </a:rPr>
              <a:t>Total Kerugian:</a:t>
            </a:r>
            <a:r>
              <a:rPr lang="en">
                <a:solidFill>
                  <a:schemeClr val="dk1"/>
                </a:solidFill>
              </a:rPr>
              <a:t> Sekitar 790,79 juta</a:t>
            </a:r>
            <a:br>
              <a:rPr lang="en">
                <a:solidFill>
                  <a:schemeClr val="dk1"/>
                </a:solidFill>
              </a:rPr>
            </a:br>
            <a:r>
              <a:rPr lang="en">
                <a:solidFill>
                  <a:schemeClr val="dk1"/>
                </a:solidFill>
              </a:rPr>
              <a:t>Terutama disebabkan oleh pinjaman buruk. Menyoroti risiko finansial dan dampak dari pinjaman buruk.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85507a7c5c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g285507a7c5c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a:t>Analisis berdasarkan pinjaman tahunan</a:t>
            </a:r>
            <a:endParaRPr/>
          </a:p>
          <a:p>
            <a:pPr marL="0" lvl="0" indent="0" algn="l" rtl="0">
              <a:spcBef>
                <a:spcPts val="0"/>
              </a:spcBef>
              <a:spcAft>
                <a:spcPts val="0"/>
              </a:spcAft>
              <a:buClr>
                <a:schemeClr val="dk1"/>
              </a:buClr>
              <a:buSzPts val="1100"/>
              <a:buFont typeface="Arial"/>
              <a:buNone/>
            </a:pPr>
            <a:r>
              <a:rPr lang="en"/>
              <a:t>1. Funded Amount by Loan Status (in Years), pada grafik ini memiliki Volume pinjaman meningkat setiap tahun, bad loans lebih banyak daripada good loans secara keseluruhan.</a:t>
            </a:r>
            <a:endParaRPr/>
          </a:p>
          <a:p>
            <a:pPr marL="0" lvl="0" indent="0" algn="l" rtl="0">
              <a:spcBef>
                <a:spcPts val="0"/>
              </a:spcBef>
              <a:spcAft>
                <a:spcPts val="0"/>
              </a:spcAft>
              <a:buClr>
                <a:schemeClr val="dk1"/>
              </a:buClr>
              <a:buSzPts val="1100"/>
              <a:buFont typeface="Arial"/>
              <a:buNone/>
            </a:pPr>
            <a:r>
              <a:rPr lang="en"/>
              <a:t>2. Debt-to-Income (DTI) by Loan Status (in Years), pada grafik ini menunjukkan tren yang tidak stabil.</a:t>
            </a:r>
            <a:endParaRPr/>
          </a:p>
          <a:p>
            <a:pPr marL="0" lvl="0" indent="0" algn="l" rtl="0">
              <a:spcBef>
                <a:spcPts val="0"/>
              </a:spcBef>
              <a:spcAft>
                <a:spcPts val="0"/>
              </a:spcAft>
              <a:buClr>
                <a:schemeClr val="dk1"/>
              </a:buClr>
              <a:buSzPts val="1100"/>
              <a:buFont typeface="Arial"/>
              <a:buNone/>
            </a:pPr>
            <a:r>
              <a:rPr lang="en"/>
              <a:t>3. Annual Income by Loan Status (in Years), pada grafik ini good loans memiliki pendapatan tahunan yang lebih rendah dibandingkanbad loans pada awalnya, namun setelah itu meningkat secara stabil.</a:t>
            </a:r>
            <a:endParaRPr/>
          </a:p>
          <a:p>
            <a:pPr marL="0" lvl="0" indent="0" algn="l" rtl="0">
              <a:spcBef>
                <a:spcPts val="0"/>
              </a:spcBef>
              <a:spcAft>
                <a:spcPts val="0"/>
              </a:spcAft>
              <a:buSzPts val="1100"/>
              <a:buNone/>
            </a:pPr>
            <a:r>
              <a:rPr lang="en"/>
              <a:t>4. Revolving Balance by Loan Status (in Years), pada grafik ini menunjukkan Penurunan saldo revolving pada 2008 berkorelasi dengan penurunan pendapatan tahunan dan Debt to Income.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85507a7c5c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285507a7c5c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85507a7c5c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g285507a7c5c_0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85507a7c5c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285507a7c5c_0_1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85507a7c5c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285507a7c5c_0_1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6bc0f34658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26bc0f34658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dacafea569_2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g2dacafea569_2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708b3fb6c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g2708b3fb6c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85507a7c5c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g285507a7c5c_0_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85507a7c5c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g285507a7c5c_0_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85507a7c5c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g285507a7c5c_0_2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85507a7c5c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g285507a7c5c_0_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85507a7c5c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g285507a7c5c_0_2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dacafea569_2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g2dacafea569_2_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dacafea569_2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g2dacafea569_2_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just" rtl="0">
              <a:lnSpc>
                <a:spcPct val="115000"/>
              </a:lnSpc>
              <a:spcBef>
                <a:spcPts val="0"/>
              </a:spcBef>
              <a:spcAft>
                <a:spcPts val="0"/>
              </a:spcAft>
              <a:buNone/>
            </a:pP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85507a7c5c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g285507a7c5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85507a7c5c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g285507a7c5c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AutoNum type="arabicPeriod"/>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85507a7c5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g285507a7c5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dacafea569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2dacafea569_2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dacafea569_2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g2dacafea569_2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85507a7c5c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285507a7c5c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2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
        <p:cNvGrpSpPr/>
        <p:nvPr/>
      </p:nvGrpSpPr>
      <p:grpSpPr>
        <a:xfrm>
          <a:off x="0" y="0"/>
          <a:ext cx="0" cy="0"/>
          <a:chOff x="0" y="0"/>
          <a:chExt cx="0" cy="0"/>
        </a:xfrm>
      </p:grpSpPr>
      <p:sp>
        <p:nvSpPr>
          <p:cNvPr id="12" name="Google Shape;12;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 name="Google Shape;13;p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4" name="Google Shape;1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7" name="Google Shape;17;p1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8" name="Google Shape;1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1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1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1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1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1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1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1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1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linkedin.com/in/wika-rabila-putri/"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github.com/wikarabila/Prediction-Modeling-Loan-Risk/blob/main/Loan%20Predict%20-%20IDX.ipynb" TargetMode="External"/><Relationship Id="rId5" Type="http://schemas.openxmlformats.org/officeDocument/2006/relationships/hyperlink" Target="https://youtu.be/0KOfwwuHEkw"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53"/>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0" y="0"/>
            <a:ext cx="9144001" cy="5143501"/>
          </a:xfrm>
          <a:prstGeom prst="rect">
            <a:avLst/>
          </a:prstGeom>
          <a:noFill/>
          <a:ln>
            <a:noFill/>
          </a:ln>
          <a:effectLst>
            <a:reflection endPos="30000" dist="38100" dir="5400000" fadeDir="5400012" sy="-100000" algn="bl" rotWithShape="0"/>
          </a:effectLst>
        </p:spPr>
      </p:pic>
      <p:pic>
        <p:nvPicPr>
          <p:cNvPr id="55" name="Google Shape;55;p1"/>
          <p:cNvPicPr preferRelativeResize="0"/>
          <p:nvPr/>
        </p:nvPicPr>
        <p:blipFill rotWithShape="1">
          <a:blip r:embed="rId4">
            <a:alphaModFix/>
          </a:blip>
          <a:srcRect/>
          <a:stretch/>
        </p:blipFill>
        <p:spPr>
          <a:xfrm>
            <a:off x="349800" y="186500"/>
            <a:ext cx="1399901" cy="541300"/>
          </a:xfrm>
          <a:prstGeom prst="rect">
            <a:avLst/>
          </a:prstGeom>
          <a:noFill/>
          <a:ln>
            <a:noFill/>
          </a:ln>
        </p:spPr>
      </p:pic>
      <p:sp>
        <p:nvSpPr>
          <p:cNvPr id="56" name="Google Shape;56;p1"/>
          <p:cNvSpPr txBox="1"/>
          <p:nvPr/>
        </p:nvSpPr>
        <p:spPr>
          <a:xfrm>
            <a:off x="517900" y="1596200"/>
            <a:ext cx="8127000" cy="738900"/>
          </a:xfrm>
          <a:prstGeom prst="rect">
            <a:avLst/>
          </a:prstGeom>
          <a:noFill/>
          <a:ln>
            <a:noFill/>
          </a:ln>
          <a:effectLst>
            <a:outerShdw blurRad="57150" dist="19050" dir="5400000" algn="bl" rotWithShape="0">
              <a:srgbClr val="000000">
                <a:alpha val="47843"/>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en" sz="3600" b="1">
                <a:solidFill>
                  <a:schemeClr val="lt1"/>
                </a:solidFill>
                <a:latin typeface="Rubik"/>
                <a:ea typeface="Rubik"/>
                <a:cs typeface="Rubik"/>
                <a:sym typeface="Rubik"/>
              </a:rPr>
              <a:t>Prediction Modeling Loan Risk</a:t>
            </a:r>
            <a:endParaRPr sz="1100" b="0" i="0" u="none" strike="noStrike" cap="none">
              <a:solidFill>
                <a:schemeClr val="lt1"/>
              </a:solidFill>
              <a:latin typeface="Rubik"/>
              <a:ea typeface="Rubik"/>
              <a:cs typeface="Rubik"/>
              <a:sym typeface="Rubik"/>
            </a:endParaRPr>
          </a:p>
        </p:txBody>
      </p:sp>
      <p:sp>
        <p:nvSpPr>
          <p:cNvPr id="57" name="Google Shape;57;p1"/>
          <p:cNvSpPr txBox="1"/>
          <p:nvPr/>
        </p:nvSpPr>
        <p:spPr>
          <a:xfrm>
            <a:off x="517900" y="3130300"/>
            <a:ext cx="7289100" cy="569400"/>
          </a:xfrm>
          <a:prstGeom prst="rect">
            <a:avLst/>
          </a:prstGeom>
          <a:noFill/>
          <a:ln>
            <a:noFill/>
          </a:ln>
          <a:effectLst>
            <a:outerShdw blurRad="57150" dist="19050" dir="5400000" algn="bl" rotWithShape="0">
              <a:srgbClr val="000000">
                <a:alpha val="47843"/>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500">
                <a:solidFill>
                  <a:schemeClr val="lt1"/>
                </a:solidFill>
                <a:latin typeface="Rubik SemiBold"/>
                <a:ea typeface="Rubik SemiBold"/>
                <a:cs typeface="Rubik SemiBold"/>
                <a:sym typeface="Rubik SemiBold"/>
              </a:rPr>
              <a:t>Data Scienctist - ID/X Partners</a:t>
            </a:r>
            <a:endParaRPr sz="2500" b="0" i="0" u="none" strike="noStrike" cap="none" dirty="0">
              <a:solidFill>
                <a:schemeClr val="lt1"/>
              </a:solidFill>
              <a:latin typeface="Rubik SemiBold"/>
              <a:ea typeface="Rubik SemiBold"/>
              <a:cs typeface="Rubik SemiBold"/>
              <a:sym typeface="Rubik SemiBold"/>
            </a:endParaRPr>
          </a:p>
        </p:txBody>
      </p:sp>
      <p:sp>
        <p:nvSpPr>
          <p:cNvPr id="58" name="Google Shape;58;p1"/>
          <p:cNvSpPr txBox="1"/>
          <p:nvPr/>
        </p:nvSpPr>
        <p:spPr>
          <a:xfrm>
            <a:off x="517900" y="3699700"/>
            <a:ext cx="4392000" cy="861900"/>
          </a:xfrm>
          <a:prstGeom prst="rect">
            <a:avLst/>
          </a:prstGeom>
          <a:noFill/>
          <a:ln>
            <a:noFill/>
          </a:ln>
          <a:effectLst>
            <a:outerShdw blurRad="57150" dist="19050" dir="5400000" algn="bl" rotWithShape="0">
              <a:srgbClr val="000000">
                <a:alpha val="47843"/>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300" b="0" i="0" u="none" strike="noStrike" cap="none">
                <a:solidFill>
                  <a:schemeClr val="lt1"/>
                </a:solidFill>
                <a:latin typeface="Rubik Light"/>
                <a:ea typeface="Rubik Light"/>
                <a:cs typeface="Rubik Light"/>
                <a:sym typeface="Rubik Light"/>
              </a:rPr>
              <a:t>Presented by</a:t>
            </a:r>
            <a:endParaRPr sz="2300" b="0" i="0" u="none" strike="noStrike" cap="none">
              <a:solidFill>
                <a:schemeClr val="lt1"/>
              </a:solidFill>
              <a:latin typeface="Rubik Light"/>
              <a:ea typeface="Rubik Light"/>
              <a:cs typeface="Rubik Light"/>
              <a:sym typeface="Rubik Light"/>
            </a:endParaRPr>
          </a:p>
          <a:p>
            <a:pPr marL="0" marR="0" lvl="0" indent="0" algn="l" rtl="0">
              <a:lnSpc>
                <a:spcPct val="100000"/>
              </a:lnSpc>
              <a:spcBef>
                <a:spcPts val="0"/>
              </a:spcBef>
              <a:spcAft>
                <a:spcPts val="0"/>
              </a:spcAft>
              <a:buClr>
                <a:srgbClr val="000000"/>
              </a:buClr>
              <a:buSzPts val="2000"/>
              <a:buFont typeface="Arial"/>
              <a:buNone/>
            </a:pPr>
            <a:r>
              <a:rPr lang="en" sz="2100">
                <a:solidFill>
                  <a:schemeClr val="lt1"/>
                </a:solidFill>
                <a:latin typeface="Rubik Light"/>
                <a:ea typeface="Rubik Light"/>
                <a:cs typeface="Rubik Light"/>
                <a:sym typeface="Rubik Light"/>
              </a:rPr>
              <a:t>Wika Rabila Putri</a:t>
            </a:r>
            <a:endParaRPr sz="2100" b="0" i="0" u="none" strike="noStrike" cap="none">
              <a:solidFill>
                <a:schemeClr val="lt1"/>
              </a:solidFill>
              <a:latin typeface="Rubik Light"/>
              <a:ea typeface="Rubik Light"/>
              <a:cs typeface="Rubik Light"/>
              <a:sym typeface="Rubik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g2dacafea569_2_0"/>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39" name="Google Shape;139;g2dacafea569_2_0"/>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40" name="Google Shape;140;g2dacafea569_2_0"/>
          <p:cNvSpPr txBox="1"/>
          <p:nvPr/>
        </p:nvSpPr>
        <p:spPr>
          <a:xfrm>
            <a:off x="291200" y="885200"/>
            <a:ext cx="2328000" cy="42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1" i="0" u="none" strike="noStrike" cap="none">
                <a:solidFill>
                  <a:schemeClr val="dk1"/>
                </a:solidFill>
                <a:latin typeface="Rubik"/>
                <a:ea typeface="Rubik"/>
                <a:cs typeface="Rubik"/>
                <a:sym typeface="Rubik"/>
              </a:rPr>
              <a:t>Data Overview</a:t>
            </a:r>
            <a:r>
              <a:rPr lang="en" sz="2100" b="1" i="0" u="none" strike="noStrike" cap="none">
                <a:solidFill>
                  <a:srgbClr val="019FAB"/>
                </a:solidFill>
                <a:latin typeface="Rubik"/>
                <a:ea typeface="Rubik"/>
                <a:cs typeface="Rubik"/>
                <a:sym typeface="Rubik"/>
              </a:rPr>
              <a:t>.</a:t>
            </a:r>
            <a:endParaRPr sz="2100" b="1" i="0" u="none" strike="noStrike" cap="none">
              <a:solidFill>
                <a:srgbClr val="019FAB"/>
              </a:solidFill>
              <a:latin typeface="Rubik"/>
              <a:ea typeface="Rubik"/>
              <a:cs typeface="Rubik"/>
              <a:sym typeface="Rubik"/>
            </a:endParaRPr>
          </a:p>
        </p:txBody>
      </p:sp>
      <p:sp>
        <p:nvSpPr>
          <p:cNvPr id="141" name="Google Shape;141;g2dacafea569_2_0"/>
          <p:cNvSpPr txBox="1"/>
          <p:nvPr/>
        </p:nvSpPr>
        <p:spPr>
          <a:xfrm>
            <a:off x="744900" y="2076025"/>
            <a:ext cx="5888400" cy="4248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300"/>
              <a:buFont typeface="Arial"/>
              <a:buNone/>
            </a:pPr>
            <a:r>
              <a:rPr lang="en" sz="1300">
                <a:solidFill>
                  <a:schemeClr val="dk1"/>
                </a:solidFill>
                <a:latin typeface="Rubik"/>
                <a:ea typeface="Rubik"/>
                <a:cs typeface="Rubik"/>
                <a:sym typeface="Rubik"/>
              </a:rPr>
              <a:t>There are </a:t>
            </a:r>
            <a:r>
              <a:rPr lang="en" sz="1300" b="1">
                <a:solidFill>
                  <a:schemeClr val="dk1"/>
                </a:solidFill>
                <a:latin typeface="Rubik"/>
                <a:ea typeface="Rubik"/>
                <a:cs typeface="Rubik"/>
                <a:sym typeface="Rubik"/>
              </a:rPr>
              <a:t>40 columns</a:t>
            </a:r>
            <a:r>
              <a:rPr lang="en" sz="1300">
                <a:solidFill>
                  <a:schemeClr val="dk1"/>
                </a:solidFill>
                <a:latin typeface="Rubik"/>
                <a:ea typeface="Rubik"/>
                <a:cs typeface="Rubik"/>
                <a:sym typeface="Rubik"/>
              </a:rPr>
              <a:t> with missing (null) data in the dataset</a:t>
            </a:r>
            <a:endParaRPr sz="1300" i="1" u="none" strike="noStrike" cap="none">
              <a:solidFill>
                <a:schemeClr val="dk1"/>
              </a:solidFill>
              <a:latin typeface="Rubik"/>
              <a:ea typeface="Rubik"/>
              <a:cs typeface="Rubik"/>
              <a:sym typeface="Rubik"/>
            </a:endParaRPr>
          </a:p>
        </p:txBody>
      </p:sp>
      <p:sp>
        <p:nvSpPr>
          <p:cNvPr id="142" name="Google Shape;142;g2dacafea569_2_0"/>
          <p:cNvSpPr/>
          <p:nvPr/>
        </p:nvSpPr>
        <p:spPr>
          <a:xfrm>
            <a:off x="350225" y="1498375"/>
            <a:ext cx="319800" cy="264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00000"/>
                </a:solidFill>
                <a:latin typeface="Rubik"/>
                <a:ea typeface="Rubik"/>
                <a:cs typeface="Rubik"/>
                <a:sym typeface="Rubik"/>
              </a:rPr>
              <a:t>1.</a:t>
            </a:r>
            <a:endParaRPr sz="900" b="1" i="0" u="none" strike="noStrike" cap="none">
              <a:solidFill>
                <a:srgbClr val="000000"/>
              </a:solidFill>
              <a:latin typeface="Rubik"/>
              <a:ea typeface="Rubik"/>
              <a:cs typeface="Rubik"/>
              <a:sym typeface="Rubik"/>
            </a:endParaRPr>
          </a:p>
        </p:txBody>
      </p:sp>
      <p:sp>
        <p:nvSpPr>
          <p:cNvPr id="143" name="Google Shape;143;g2dacafea569_2_0"/>
          <p:cNvSpPr txBox="1"/>
          <p:nvPr/>
        </p:nvSpPr>
        <p:spPr>
          <a:xfrm>
            <a:off x="744900" y="1426225"/>
            <a:ext cx="58884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300"/>
              <a:buFont typeface="Arial"/>
              <a:buNone/>
            </a:pPr>
            <a:r>
              <a:rPr lang="en" sz="1300">
                <a:solidFill>
                  <a:schemeClr val="dk1"/>
                </a:solidFill>
                <a:latin typeface="Rubik"/>
                <a:ea typeface="Rubik"/>
                <a:cs typeface="Rubik"/>
                <a:sym typeface="Rubik"/>
              </a:rPr>
              <a:t>The dataset provided consists of </a:t>
            </a:r>
            <a:r>
              <a:rPr lang="en" sz="1300" b="1">
                <a:solidFill>
                  <a:schemeClr val="dk1"/>
                </a:solidFill>
                <a:latin typeface="Rubik"/>
                <a:ea typeface="Rubik"/>
                <a:cs typeface="Rubik"/>
                <a:sym typeface="Rubik"/>
              </a:rPr>
              <a:t>466,285 entries</a:t>
            </a:r>
            <a:r>
              <a:rPr lang="en" sz="1300">
                <a:solidFill>
                  <a:schemeClr val="dk1"/>
                </a:solidFill>
                <a:latin typeface="Rubik"/>
                <a:ea typeface="Rubik"/>
                <a:cs typeface="Rubik"/>
                <a:sym typeface="Rubik"/>
              </a:rPr>
              <a:t> and </a:t>
            </a:r>
            <a:r>
              <a:rPr lang="en" sz="1300" b="1">
                <a:solidFill>
                  <a:schemeClr val="dk1"/>
                </a:solidFill>
                <a:latin typeface="Rubik"/>
                <a:ea typeface="Rubik"/>
                <a:cs typeface="Rubik"/>
                <a:sym typeface="Rubik"/>
              </a:rPr>
              <a:t>75 columns</a:t>
            </a:r>
            <a:endParaRPr sz="1400" b="1" i="0" u="none" strike="noStrike" cap="none">
              <a:solidFill>
                <a:srgbClr val="000000"/>
              </a:solidFill>
              <a:latin typeface="Arial"/>
              <a:ea typeface="Arial"/>
              <a:cs typeface="Arial"/>
              <a:sym typeface="Arial"/>
            </a:endParaRPr>
          </a:p>
        </p:txBody>
      </p:sp>
      <p:sp>
        <p:nvSpPr>
          <p:cNvPr id="144" name="Google Shape;144;g2dacafea569_2_0"/>
          <p:cNvSpPr/>
          <p:nvPr/>
        </p:nvSpPr>
        <p:spPr>
          <a:xfrm>
            <a:off x="350225" y="1811125"/>
            <a:ext cx="319800" cy="264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00000"/>
                </a:solidFill>
                <a:latin typeface="Rubik"/>
                <a:ea typeface="Rubik"/>
                <a:cs typeface="Rubik"/>
                <a:sym typeface="Rubik"/>
              </a:rPr>
              <a:t>2.</a:t>
            </a:r>
            <a:endParaRPr sz="900" b="1" i="0" u="none" strike="noStrike" cap="none">
              <a:solidFill>
                <a:srgbClr val="000000"/>
              </a:solidFill>
              <a:latin typeface="Rubik"/>
              <a:ea typeface="Rubik"/>
              <a:cs typeface="Rubik"/>
              <a:sym typeface="Rubik"/>
            </a:endParaRPr>
          </a:p>
        </p:txBody>
      </p:sp>
      <p:sp>
        <p:nvSpPr>
          <p:cNvPr id="145" name="Google Shape;145;g2dacafea569_2_0"/>
          <p:cNvSpPr/>
          <p:nvPr/>
        </p:nvSpPr>
        <p:spPr>
          <a:xfrm>
            <a:off x="350225" y="2123875"/>
            <a:ext cx="319800" cy="264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00000"/>
                </a:solidFill>
                <a:latin typeface="Rubik"/>
                <a:ea typeface="Rubik"/>
                <a:cs typeface="Rubik"/>
                <a:sym typeface="Rubik"/>
              </a:rPr>
              <a:t>3.</a:t>
            </a:r>
            <a:endParaRPr sz="900" b="1" i="0" u="none" strike="noStrike" cap="none">
              <a:solidFill>
                <a:srgbClr val="000000"/>
              </a:solidFill>
              <a:latin typeface="Rubik"/>
              <a:ea typeface="Rubik"/>
              <a:cs typeface="Rubik"/>
              <a:sym typeface="Rubik"/>
            </a:endParaRPr>
          </a:p>
        </p:txBody>
      </p:sp>
      <p:sp>
        <p:nvSpPr>
          <p:cNvPr id="146" name="Google Shape;146;g2dacafea569_2_0"/>
          <p:cNvSpPr txBox="1"/>
          <p:nvPr/>
        </p:nvSpPr>
        <p:spPr>
          <a:xfrm>
            <a:off x="744900" y="1751125"/>
            <a:ext cx="63693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chemeClr val="dk1"/>
              </a:buClr>
              <a:buSzPts val="1100"/>
              <a:buFont typeface="Arial"/>
              <a:buNone/>
            </a:pPr>
            <a:r>
              <a:rPr lang="en" sz="1300">
                <a:solidFill>
                  <a:schemeClr val="dk1"/>
                </a:solidFill>
                <a:latin typeface="Rubik"/>
                <a:ea typeface="Rubik"/>
                <a:cs typeface="Rubik"/>
                <a:sym typeface="Rubik"/>
              </a:rPr>
              <a:t>The dataset consists of </a:t>
            </a:r>
            <a:r>
              <a:rPr lang="en" sz="1300" b="1">
                <a:solidFill>
                  <a:schemeClr val="dk1"/>
                </a:solidFill>
                <a:latin typeface="Rubik"/>
                <a:ea typeface="Rubik"/>
                <a:cs typeface="Rubik"/>
                <a:sym typeface="Rubik"/>
              </a:rPr>
              <a:t>53 numerica</a:t>
            </a:r>
            <a:r>
              <a:rPr lang="en" sz="1300">
                <a:solidFill>
                  <a:schemeClr val="dk1"/>
                </a:solidFill>
                <a:latin typeface="Rubik"/>
                <a:ea typeface="Rubik"/>
                <a:cs typeface="Rubik"/>
                <a:sym typeface="Rubik"/>
              </a:rPr>
              <a:t>l columns and </a:t>
            </a:r>
            <a:r>
              <a:rPr lang="en" sz="1300" b="1">
                <a:solidFill>
                  <a:schemeClr val="dk1"/>
                </a:solidFill>
                <a:latin typeface="Rubik"/>
                <a:ea typeface="Rubik"/>
                <a:cs typeface="Rubik"/>
                <a:sym typeface="Rubik"/>
              </a:rPr>
              <a:t>22 categorical columns</a:t>
            </a:r>
            <a:endParaRPr sz="1300" i="0" u="none" strike="noStrike" cap="none">
              <a:solidFill>
                <a:schemeClr val="dk1"/>
              </a:solidFill>
              <a:latin typeface="Rubik"/>
              <a:ea typeface="Rubik"/>
              <a:cs typeface="Rubik"/>
              <a:sym typeface="Rubik"/>
            </a:endParaRPr>
          </a:p>
        </p:txBody>
      </p:sp>
      <p:sp>
        <p:nvSpPr>
          <p:cNvPr id="147" name="Google Shape;147;g2dacafea569_2_0"/>
          <p:cNvSpPr txBox="1"/>
          <p:nvPr/>
        </p:nvSpPr>
        <p:spPr>
          <a:xfrm>
            <a:off x="291200" y="3045675"/>
            <a:ext cx="4528500" cy="1585500"/>
          </a:xfrm>
          <a:prstGeom prst="rect">
            <a:avLst/>
          </a:prstGeom>
          <a:noFill/>
          <a:ln>
            <a:noFill/>
          </a:ln>
        </p:spPr>
        <p:txBody>
          <a:bodyPr spcFirstLastPara="1" wrap="square" lIns="91425" tIns="91425" rIns="91425" bIns="91425" anchor="t" anchorCtr="0">
            <a:spAutoFit/>
          </a:bodyPr>
          <a:lstStyle/>
          <a:p>
            <a:pPr marL="228600" lvl="0" indent="-311150" algn="just" rtl="0">
              <a:spcBef>
                <a:spcPts val="0"/>
              </a:spcBef>
              <a:spcAft>
                <a:spcPts val="0"/>
              </a:spcAft>
              <a:buSzPts val="1300"/>
              <a:buFont typeface="Rubik"/>
              <a:buChar char="●"/>
            </a:pPr>
            <a:r>
              <a:rPr lang="en" sz="1300" b="1">
                <a:latin typeface="Rubik"/>
                <a:ea typeface="Rubik"/>
                <a:cs typeface="Rubik"/>
                <a:sym typeface="Rubik"/>
              </a:rPr>
              <a:t>Imbalanced Columns</a:t>
            </a:r>
            <a:r>
              <a:rPr lang="en" sz="1300">
                <a:latin typeface="Rubik"/>
                <a:ea typeface="Rubik"/>
                <a:cs typeface="Rubik"/>
                <a:sym typeface="Rubik"/>
              </a:rPr>
              <a:t>: </a:t>
            </a:r>
            <a:r>
              <a:rPr lang="en" sz="1300" b="1">
                <a:latin typeface="Rubik"/>
                <a:ea typeface="Rubik"/>
                <a:cs typeface="Rubik"/>
                <a:sym typeface="Rubik"/>
              </a:rPr>
              <a:t>pymnt_plan</a:t>
            </a:r>
            <a:r>
              <a:rPr lang="en" sz="1300">
                <a:latin typeface="Rubik"/>
                <a:ea typeface="Rubik"/>
                <a:cs typeface="Rubik"/>
                <a:sym typeface="Rubik"/>
              </a:rPr>
              <a:t> is identified as imbalanced with one category having a very high count compared to the other.</a:t>
            </a:r>
            <a:endParaRPr sz="1300">
              <a:latin typeface="Rubik"/>
              <a:ea typeface="Rubik"/>
              <a:cs typeface="Rubik"/>
              <a:sym typeface="Rubik"/>
            </a:endParaRPr>
          </a:p>
          <a:p>
            <a:pPr marL="228600" lvl="0" indent="-228600" algn="just" rtl="0">
              <a:spcBef>
                <a:spcPts val="0"/>
              </a:spcBef>
              <a:spcAft>
                <a:spcPts val="0"/>
              </a:spcAft>
              <a:buNone/>
            </a:pPr>
            <a:endParaRPr sz="1300">
              <a:latin typeface="Rubik"/>
              <a:ea typeface="Rubik"/>
              <a:cs typeface="Rubik"/>
              <a:sym typeface="Rubik"/>
            </a:endParaRPr>
          </a:p>
          <a:p>
            <a:pPr marL="228600" lvl="0" indent="-311150" algn="just" rtl="0">
              <a:spcBef>
                <a:spcPts val="0"/>
              </a:spcBef>
              <a:spcAft>
                <a:spcPts val="0"/>
              </a:spcAft>
              <a:buSzPts val="1300"/>
              <a:buFont typeface="Rubik"/>
              <a:buChar char="●"/>
            </a:pPr>
            <a:r>
              <a:rPr lang="en" sz="1300" b="1">
                <a:latin typeface="Rubik"/>
                <a:ea typeface="Rubik"/>
                <a:cs typeface="Rubik"/>
                <a:sym typeface="Rubik"/>
              </a:rPr>
              <a:t>High Cardinality Columns</a:t>
            </a:r>
            <a:r>
              <a:rPr lang="en" sz="1300">
                <a:latin typeface="Rubik"/>
                <a:ea typeface="Rubik"/>
                <a:cs typeface="Rubik"/>
                <a:sym typeface="Rubik"/>
              </a:rPr>
              <a:t>: Columns with a large number of unique values.</a:t>
            </a:r>
            <a:endParaRPr sz="1300">
              <a:latin typeface="Rubik"/>
              <a:ea typeface="Rubik"/>
              <a:cs typeface="Rubik"/>
              <a:sym typeface="Rubik"/>
            </a:endParaRPr>
          </a:p>
          <a:p>
            <a:pPr marL="228600" lvl="0" indent="0" algn="just" rtl="0">
              <a:spcBef>
                <a:spcPts val="0"/>
              </a:spcBef>
              <a:spcAft>
                <a:spcPts val="0"/>
              </a:spcAft>
              <a:buNone/>
            </a:pPr>
            <a:r>
              <a:rPr lang="en" sz="1300" b="1">
                <a:latin typeface="Rubik"/>
                <a:ea typeface="Rubik"/>
                <a:cs typeface="Rubik"/>
                <a:sym typeface="Rubik"/>
              </a:rPr>
              <a:t>Emp_title</a:t>
            </a:r>
            <a:r>
              <a:rPr lang="en" sz="1300">
                <a:latin typeface="Rubik"/>
                <a:ea typeface="Rubik"/>
                <a:cs typeface="Rubik"/>
                <a:sym typeface="Rubik"/>
              </a:rPr>
              <a:t>, </a:t>
            </a:r>
            <a:r>
              <a:rPr lang="en" sz="1300" b="1">
                <a:latin typeface="Rubik"/>
                <a:ea typeface="Rubik"/>
                <a:cs typeface="Rubik"/>
                <a:sym typeface="Rubik"/>
              </a:rPr>
              <a:t>url</a:t>
            </a:r>
            <a:r>
              <a:rPr lang="en" sz="1300">
                <a:latin typeface="Rubik"/>
                <a:ea typeface="Rubik"/>
                <a:cs typeface="Rubik"/>
                <a:sym typeface="Rubik"/>
              </a:rPr>
              <a:t>, </a:t>
            </a:r>
            <a:r>
              <a:rPr lang="en" sz="1300" b="1">
                <a:latin typeface="Rubik"/>
                <a:ea typeface="Rubik"/>
                <a:cs typeface="Rubik"/>
                <a:sym typeface="Rubik"/>
              </a:rPr>
              <a:t>desc</a:t>
            </a:r>
            <a:r>
              <a:rPr lang="en" sz="1300">
                <a:latin typeface="Rubik"/>
                <a:ea typeface="Rubik"/>
                <a:cs typeface="Rubik"/>
                <a:sym typeface="Rubik"/>
              </a:rPr>
              <a:t>, </a:t>
            </a:r>
            <a:r>
              <a:rPr lang="en" sz="1300" b="1">
                <a:latin typeface="Rubik"/>
                <a:ea typeface="Rubik"/>
                <a:cs typeface="Rubik"/>
                <a:sym typeface="Rubik"/>
              </a:rPr>
              <a:t>title</a:t>
            </a:r>
            <a:r>
              <a:rPr lang="en" sz="1300">
                <a:latin typeface="Rubik"/>
                <a:ea typeface="Rubik"/>
                <a:cs typeface="Rubik"/>
                <a:sym typeface="Rubik"/>
              </a:rPr>
              <a:t>, </a:t>
            </a:r>
            <a:r>
              <a:rPr lang="en" sz="1300" b="1">
                <a:latin typeface="Rubik"/>
                <a:ea typeface="Rubik"/>
                <a:cs typeface="Rubik"/>
                <a:sym typeface="Rubik"/>
              </a:rPr>
              <a:t>zip_code</a:t>
            </a:r>
            <a:endParaRPr sz="1300">
              <a:latin typeface="Rubik"/>
              <a:ea typeface="Rubik"/>
              <a:cs typeface="Rubik"/>
              <a:sym typeface="Rubik"/>
            </a:endParaRPr>
          </a:p>
        </p:txBody>
      </p:sp>
      <p:sp>
        <p:nvSpPr>
          <p:cNvPr id="148" name="Google Shape;148;g2dacafea569_2_0"/>
          <p:cNvSpPr txBox="1"/>
          <p:nvPr/>
        </p:nvSpPr>
        <p:spPr>
          <a:xfrm>
            <a:off x="4875600" y="3045675"/>
            <a:ext cx="4268400" cy="1985700"/>
          </a:xfrm>
          <a:prstGeom prst="rect">
            <a:avLst/>
          </a:prstGeom>
          <a:noFill/>
          <a:ln>
            <a:noFill/>
          </a:ln>
        </p:spPr>
        <p:txBody>
          <a:bodyPr spcFirstLastPara="1" wrap="square" lIns="91425" tIns="91425" rIns="91425" bIns="91425" anchor="t" anchorCtr="0">
            <a:spAutoFit/>
          </a:bodyPr>
          <a:lstStyle/>
          <a:p>
            <a:pPr marL="228600" lvl="0" indent="-311150" algn="l" rtl="0">
              <a:spcBef>
                <a:spcPts val="0"/>
              </a:spcBef>
              <a:spcAft>
                <a:spcPts val="0"/>
              </a:spcAft>
              <a:buClr>
                <a:schemeClr val="dk1"/>
              </a:buClr>
              <a:buSzPts val="1300"/>
              <a:buFont typeface="Rubik"/>
              <a:buChar char="●"/>
            </a:pPr>
            <a:r>
              <a:rPr lang="en" sz="1300" b="1">
                <a:solidFill>
                  <a:schemeClr val="dk1"/>
                </a:solidFill>
                <a:latin typeface="Rubik"/>
                <a:ea typeface="Rubik"/>
                <a:cs typeface="Rubik"/>
                <a:sym typeface="Rubik"/>
              </a:rPr>
              <a:t>Low Cardinality Columns</a:t>
            </a:r>
            <a:r>
              <a:rPr lang="en" sz="1300">
                <a:solidFill>
                  <a:schemeClr val="dk1"/>
                </a:solidFill>
                <a:latin typeface="Rubik"/>
                <a:ea typeface="Rubik"/>
                <a:cs typeface="Rubik"/>
                <a:sym typeface="Rubik"/>
              </a:rPr>
              <a:t>: Columns with a with relatively few unique values.</a:t>
            </a:r>
            <a:endParaRPr sz="1300">
              <a:solidFill>
                <a:schemeClr val="dk1"/>
              </a:solidFill>
              <a:latin typeface="Rubik"/>
              <a:ea typeface="Rubik"/>
              <a:cs typeface="Rubik"/>
              <a:sym typeface="Rubik"/>
            </a:endParaRPr>
          </a:p>
          <a:p>
            <a:pPr marL="228600" lvl="0" indent="0" algn="l" rtl="0">
              <a:spcBef>
                <a:spcPts val="0"/>
              </a:spcBef>
              <a:spcAft>
                <a:spcPts val="0"/>
              </a:spcAft>
              <a:buNone/>
            </a:pPr>
            <a:r>
              <a:rPr lang="en" sz="1300" b="1">
                <a:solidFill>
                  <a:schemeClr val="dk1"/>
                </a:solidFill>
                <a:latin typeface="Rubik"/>
                <a:ea typeface="Rubik"/>
                <a:cs typeface="Rubik"/>
                <a:sym typeface="Rubik"/>
              </a:rPr>
              <a:t>term</a:t>
            </a:r>
            <a:r>
              <a:rPr lang="en" sz="1300">
                <a:solidFill>
                  <a:schemeClr val="dk1"/>
                </a:solidFill>
                <a:latin typeface="Rubik"/>
                <a:ea typeface="Rubik"/>
                <a:cs typeface="Rubik"/>
                <a:sym typeface="Rubik"/>
              </a:rPr>
              <a:t>, </a:t>
            </a:r>
            <a:r>
              <a:rPr lang="en" sz="1300" b="1">
                <a:solidFill>
                  <a:schemeClr val="dk1"/>
                </a:solidFill>
                <a:latin typeface="Rubik"/>
                <a:ea typeface="Rubik"/>
                <a:cs typeface="Rubik"/>
                <a:sym typeface="Rubik"/>
              </a:rPr>
              <a:t>pymnt_plan</a:t>
            </a:r>
            <a:r>
              <a:rPr lang="en" sz="1300">
                <a:solidFill>
                  <a:schemeClr val="dk1"/>
                </a:solidFill>
                <a:latin typeface="Rubik"/>
                <a:ea typeface="Rubik"/>
                <a:cs typeface="Rubik"/>
                <a:sym typeface="Rubik"/>
              </a:rPr>
              <a:t>, </a:t>
            </a:r>
            <a:r>
              <a:rPr lang="en" sz="1300" b="1">
                <a:solidFill>
                  <a:schemeClr val="dk1"/>
                </a:solidFill>
                <a:latin typeface="Rubik"/>
                <a:ea typeface="Rubik"/>
                <a:cs typeface="Rubik"/>
                <a:sym typeface="Rubik"/>
              </a:rPr>
              <a:t>initial_list_status</a:t>
            </a:r>
            <a:r>
              <a:rPr lang="en" sz="1300">
                <a:solidFill>
                  <a:schemeClr val="dk1"/>
                </a:solidFill>
                <a:latin typeface="Rubik"/>
                <a:ea typeface="Rubik"/>
                <a:cs typeface="Rubik"/>
                <a:sym typeface="Rubik"/>
              </a:rPr>
              <a:t>, </a:t>
            </a:r>
            <a:r>
              <a:rPr lang="en" sz="1300" b="1">
                <a:solidFill>
                  <a:schemeClr val="dk1"/>
                </a:solidFill>
                <a:latin typeface="Rubik"/>
                <a:ea typeface="Rubik"/>
                <a:cs typeface="Rubik"/>
                <a:sym typeface="Rubik"/>
              </a:rPr>
              <a:t>application_type</a:t>
            </a:r>
            <a:endParaRPr sz="1300" b="1">
              <a:solidFill>
                <a:schemeClr val="dk1"/>
              </a:solidFill>
              <a:latin typeface="Rubik"/>
              <a:ea typeface="Rubik"/>
              <a:cs typeface="Rubik"/>
              <a:sym typeface="Rubik"/>
            </a:endParaRPr>
          </a:p>
          <a:p>
            <a:pPr marL="0" lvl="0" indent="0" algn="l" rtl="0">
              <a:spcBef>
                <a:spcPts val="0"/>
              </a:spcBef>
              <a:spcAft>
                <a:spcPts val="0"/>
              </a:spcAft>
              <a:buNone/>
            </a:pPr>
            <a:endParaRPr sz="1300">
              <a:solidFill>
                <a:schemeClr val="dk1"/>
              </a:solidFill>
              <a:latin typeface="Rubik"/>
              <a:ea typeface="Rubik"/>
              <a:cs typeface="Rubik"/>
              <a:sym typeface="Rubik"/>
            </a:endParaRPr>
          </a:p>
          <a:p>
            <a:pPr marL="228600" lvl="0" indent="-311150" algn="l" rtl="0">
              <a:spcBef>
                <a:spcPts val="0"/>
              </a:spcBef>
              <a:spcAft>
                <a:spcPts val="0"/>
              </a:spcAft>
              <a:buClr>
                <a:schemeClr val="dk1"/>
              </a:buClr>
              <a:buSzPts val="1300"/>
              <a:buFont typeface="Rubik"/>
              <a:buChar char="●"/>
            </a:pPr>
            <a:r>
              <a:rPr lang="en" sz="1300" b="1">
                <a:solidFill>
                  <a:schemeClr val="dk1"/>
                </a:solidFill>
                <a:latin typeface="Rubik"/>
                <a:ea typeface="Rubik"/>
                <a:cs typeface="Rubik"/>
                <a:sym typeface="Rubik"/>
              </a:rPr>
              <a:t>Unnecessary columns</a:t>
            </a:r>
            <a:r>
              <a:rPr lang="en" sz="1300">
                <a:solidFill>
                  <a:schemeClr val="dk1"/>
                </a:solidFill>
                <a:latin typeface="Rubik"/>
                <a:ea typeface="Rubik"/>
                <a:cs typeface="Rubik"/>
                <a:sym typeface="Rubik"/>
              </a:rPr>
              <a:t>: The column that will not be included in the model.</a:t>
            </a:r>
            <a:endParaRPr sz="1300">
              <a:solidFill>
                <a:schemeClr val="dk1"/>
              </a:solidFill>
              <a:latin typeface="Rubik"/>
              <a:ea typeface="Rubik"/>
              <a:cs typeface="Rubik"/>
              <a:sym typeface="Rubik"/>
            </a:endParaRPr>
          </a:p>
          <a:p>
            <a:pPr marL="457200" lvl="0" indent="0" algn="l" rtl="0">
              <a:spcBef>
                <a:spcPts val="0"/>
              </a:spcBef>
              <a:spcAft>
                <a:spcPts val="0"/>
              </a:spcAft>
              <a:buNone/>
            </a:pPr>
            <a:r>
              <a:rPr lang="en" sz="1300" b="1">
                <a:solidFill>
                  <a:schemeClr val="dk1"/>
                </a:solidFill>
                <a:latin typeface="Rubik"/>
                <a:ea typeface="Rubik"/>
                <a:cs typeface="Rubik"/>
                <a:sym typeface="Rubik"/>
              </a:rPr>
              <a:t>Unnamed</a:t>
            </a:r>
            <a:r>
              <a:rPr lang="en" sz="1300">
                <a:solidFill>
                  <a:schemeClr val="dk1"/>
                </a:solidFill>
                <a:latin typeface="Rubik"/>
                <a:ea typeface="Rubik"/>
                <a:cs typeface="Rubik"/>
                <a:sym typeface="Rubik"/>
              </a:rPr>
              <a:t>, </a:t>
            </a:r>
            <a:r>
              <a:rPr lang="en" sz="1300" b="1">
                <a:solidFill>
                  <a:schemeClr val="dk1"/>
                </a:solidFill>
                <a:latin typeface="Rubik"/>
                <a:ea typeface="Rubik"/>
                <a:cs typeface="Rubik"/>
                <a:sym typeface="Rubik"/>
              </a:rPr>
              <a:t>id</a:t>
            </a:r>
            <a:r>
              <a:rPr lang="en" sz="1300">
                <a:solidFill>
                  <a:schemeClr val="dk1"/>
                </a:solidFill>
                <a:latin typeface="Rubik"/>
                <a:ea typeface="Rubik"/>
                <a:cs typeface="Rubik"/>
                <a:sym typeface="Rubik"/>
              </a:rPr>
              <a:t>, </a:t>
            </a:r>
            <a:r>
              <a:rPr lang="en" sz="1300" b="1">
                <a:solidFill>
                  <a:schemeClr val="dk1"/>
                </a:solidFill>
                <a:latin typeface="Rubik"/>
                <a:ea typeface="Rubik"/>
                <a:cs typeface="Rubik"/>
                <a:sym typeface="Rubik"/>
              </a:rPr>
              <a:t>member_id</a:t>
            </a:r>
            <a:r>
              <a:rPr lang="en" sz="1300">
                <a:solidFill>
                  <a:schemeClr val="dk1"/>
                </a:solidFill>
                <a:latin typeface="Rubik"/>
                <a:ea typeface="Rubik"/>
                <a:cs typeface="Rubik"/>
                <a:sym typeface="Rubik"/>
              </a:rPr>
              <a:t>, </a:t>
            </a:r>
            <a:r>
              <a:rPr lang="en" sz="1300" b="1">
                <a:solidFill>
                  <a:schemeClr val="dk1"/>
                </a:solidFill>
                <a:latin typeface="Rubik"/>
                <a:ea typeface="Rubik"/>
                <a:cs typeface="Rubik"/>
                <a:sym typeface="Rubik"/>
              </a:rPr>
              <a:t>collections_12_mths_ex_med</a:t>
            </a:r>
            <a:endParaRPr sz="1300" b="1">
              <a:solidFill>
                <a:schemeClr val="dk1"/>
              </a:solidFill>
              <a:latin typeface="Rubik"/>
              <a:ea typeface="Rubik"/>
              <a:cs typeface="Rubik"/>
              <a:sym typeface="Rubik"/>
            </a:endParaRPr>
          </a:p>
        </p:txBody>
      </p:sp>
      <p:sp>
        <p:nvSpPr>
          <p:cNvPr id="149" name="Google Shape;149;g2dacafea569_2_0"/>
          <p:cNvSpPr/>
          <p:nvPr/>
        </p:nvSpPr>
        <p:spPr>
          <a:xfrm>
            <a:off x="350225" y="2436625"/>
            <a:ext cx="319800" cy="264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1">
                <a:latin typeface="Rubik"/>
                <a:ea typeface="Rubik"/>
                <a:cs typeface="Rubik"/>
                <a:sym typeface="Rubik"/>
              </a:rPr>
              <a:t>4</a:t>
            </a:r>
            <a:r>
              <a:rPr lang="en" sz="900" b="1" i="0" u="none" strike="noStrike" cap="none">
                <a:solidFill>
                  <a:srgbClr val="000000"/>
                </a:solidFill>
                <a:latin typeface="Rubik"/>
                <a:ea typeface="Rubik"/>
                <a:cs typeface="Rubik"/>
                <a:sym typeface="Rubik"/>
              </a:rPr>
              <a:t>.</a:t>
            </a:r>
            <a:endParaRPr sz="900" b="1" i="0" u="none" strike="noStrike" cap="none">
              <a:solidFill>
                <a:srgbClr val="000000"/>
              </a:solidFill>
              <a:latin typeface="Rubik"/>
              <a:ea typeface="Rubik"/>
              <a:cs typeface="Rubik"/>
              <a:sym typeface="Rubik"/>
            </a:endParaRPr>
          </a:p>
        </p:txBody>
      </p:sp>
      <p:sp>
        <p:nvSpPr>
          <p:cNvPr id="150" name="Google Shape;150;g2dacafea569_2_0"/>
          <p:cNvSpPr txBox="1"/>
          <p:nvPr/>
        </p:nvSpPr>
        <p:spPr>
          <a:xfrm>
            <a:off x="744900" y="2378450"/>
            <a:ext cx="5888400" cy="4248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300"/>
              <a:buFont typeface="Arial"/>
              <a:buNone/>
            </a:pPr>
            <a:r>
              <a:rPr lang="en" sz="1300">
                <a:solidFill>
                  <a:schemeClr val="dk1"/>
                </a:solidFill>
                <a:latin typeface="Rubik"/>
                <a:ea typeface="Rubik"/>
                <a:cs typeface="Rubik"/>
                <a:sym typeface="Rubik"/>
              </a:rPr>
              <a:t>No duplicate data</a:t>
            </a:r>
            <a:endParaRPr sz="1300" i="1" u="none" strike="noStrike" cap="none">
              <a:solidFill>
                <a:schemeClr val="dk1"/>
              </a:solidFill>
              <a:latin typeface="Rubik"/>
              <a:ea typeface="Rubik"/>
              <a:cs typeface="Rubik"/>
              <a:sym typeface="Rubi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g2dacafea569_2_36"/>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56" name="Google Shape;156;g2dacafea569_2_3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57" name="Google Shape;157;g2dacafea569_2_36"/>
          <p:cNvSpPr/>
          <p:nvPr/>
        </p:nvSpPr>
        <p:spPr>
          <a:xfrm>
            <a:off x="0" y="2076600"/>
            <a:ext cx="9144000" cy="9903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dk1"/>
                </a:solidFill>
                <a:latin typeface="Rubik"/>
                <a:ea typeface="Rubik"/>
                <a:cs typeface="Rubik"/>
                <a:sym typeface="Rubik"/>
              </a:rPr>
              <a:t>Exploratory </a:t>
            </a:r>
            <a:r>
              <a:rPr lang="en" sz="3000" b="1" i="0" u="none" strike="noStrike" cap="none">
                <a:solidFill>
                  <a:schemeClr val="accent5"/>
                </a:solidFill>
                <a:latin typeface="Rubik"/>
                <a:ea typeface="Rubik"/>
                <a:cs typeface="Rubik"/>
                <a:sym typeface="Rubik"/>
              </a:rPr>
              <a:t>Data Analysis</a:t>
            </a:r>
            <a:endParaRPr sz="1400" b="0" i="0" u="none" strike="noStrike" cap="none">
              <a:solidFill>
                <a:schemeClr val="accent5"/>
              </a:solidFill>
              <a:latin typeface="Arial"/>
              <a:ea typeface="Arial"/>
              <a:cs typeface="Arial"/>
              <a:sym typeface="Arial"/>
            </a:endParaRPr>
          </a:p>
        </p:txBody>
      </p:sp>
      <p:cxnSp>
        <p:nvCxnSpPr>
          <p:cNvPr id="158" name="Google Shape;158;g2dacafea569_2_36"/>
          <p:cNvCxnSpPr/>
          <p:nvPr/>
        </p:nvCxnSpPr>
        <p:spPr>
          <a:xfrm>
            <a:off x="3894000" y="2814900"/>
            <a:ext cx="1356000" cy="0"/>
          </a:xfrm>
          <a:prstGeom prst="straightConnector1">
            <a:avLst/>
          </a:prstGeom>
          <a:noFill/>
          <a:ln w="76200" cap="flat" cmpd="sng">
            <a:solidFill>
              <a:schemeClr val="accent4"/>
            </a:solidFill>
            <a:prstDash val="solid"/>
            <a:round/>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g2c38a8d99f4_0_0"/>
          <p:cNvPicPr preferRelativeResize="0"/>
          <p:nvPr/>
        </p:nvPicPr>
        <p:blipFill rotWithShape="1">
          <a:blip r:embed="rId3">
            <a:alphaModFix amt="10000"/>
          </a:blip>
          <a:srcRect/>
          <a:stretch/>
        </p:blipFill>
        <p:spPr>
          <a:xfrm>
            <a:off x="-7" y="2"/>
            <a:ext cx="9144001" cy="5143501"/>
          </a:xfrm>
          <a:prstGeom prst="rect">
            <a:avLst/>
          </a:prstGeom>
          <a:noFill/>
          <a:ln>
            <a:noFill/>
          </a:ln>
        </p:spPr>
      </p:pic>
      <p:pic>
        <p:nvPicPr>
          <p:cNvPr id="164" name="Google Shape;164;g2c38a8d99f4_0_0"/>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65" name="Google Shape;165;g2c38a8d99f4_0_0"/>
          <p:cNvSpPr/>
          <p:nvPr/>
        </p:nvSpPr>
        <p:spPr>
          <a:xfrm>
            <a:off x="4636150" y="3081200"/>
            <a:ext cx="4674900" cy="15735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Clr>
                <a:schemeClr val="dk1"/>
              </a:buClr>
              <a:buSzPts val="1100"/>
              <a:buFont typeface="Arial"/>
              <a:buNone/>
            </a:pPr>
            <a:endParaRPr sz="1100">
              <a:solidFill>
                <a:schemeClr val="dk1"/>
              </a:solidFill>
              <a:latin typeface="Rubik"/>
              <a:ea typeface="Rubik"/>
              <a:cs typeface="Rubik"/>
              <a:sym typeface="Rubik"/>
            </a:endParaRPr>
          </a:p>
          <a:p>
            <a:pPr marL="457200" lvl="0" indent="-298450" algn="l" rtl="0">
              <a:lnSpc>
                <a:spcPct val="115000"/>
              </a:lnSpc>
              <a:spcBef>
                <a:spcPts val="1200"/>
              </a:spcBef>
              <a:spcAft>
                <a:spcPts val="0"/>
              </a:spcAft>
              <a:buClr>
                <a:schemeClr val="dk1"/>
              </a:buClr>
              <a:buSzPts val="1100"/>
              <a:buChar char="●"/>
            </a:pPr>
            <a:r>
              <a:rPr lang="en" sz="1100" b="1">
                <a:solidFill>
                  <a:schemeClr val="dk1"/>
                </a:solidFill>
                <a:latin typeface="Rubik"/>
                <a:ea typeface="Rubik"/>
                <a:cs typeface="Rubik"/>
                <a:sym typeface="Rubik"/>
              </a:rPr>
              <a:t>Total Profit: Approx. 5.87 billion</a:t>
            </a:r>
            <a:endParaRPr sz="1100" b="1">
              <a:solidFill>
                <a:schemeClr val="dk1"/>
              </a:solidFill>
              <a:latin typeface="Rubik"/>
              <a:ea typeface="Rubik"/>
              <a:cs typeface="Rubik"/>
              <a:sym typeface="Rubik"/>
            </a:endParaRPr>
          </a:p>
          <a:p>
            <a:pPr marL="914400" lvl="1" indent="-298450" algn="l" rtl="0">
              <a:lnSpc>
                <a:spcPct val="115000"/>
              </a:lnSpc>
              <a:spcBef>
                <a:spcPts val="0"/>
              </a:spcBef>
              <a:spcAft>
                <a:spcPts val="0"/>
              </a:spcAft>
              <a:buClr>
                <a:schemeClr val="dk1"/>
              </a:buClr>
              <a:buSzPts val="1100"/>
              <a:buFont typeface="Rubik"/>
              <a:buChar char="○"/>
            </a:pPr>
            <a:r>
              <a:rPr lang="en" sz="1100">
                <a:solidFill>
                  <a:schemeClr val="dk1"/>
                </a:solidFill>
                <a:latin typeface="Rubik"/>
                <a:ea typeface="Rubik"/>
                <a:cs typeface="Rubik"/>
                <a:sym typeface="Rubik"/>
              </a:rPr>
              <a:t>Demonstrates significant revenue generation from the loan portfolio.</a:t>
            </a:r>
            <a:endParaRPr sz="1100">
              <a:solidFill>
                <a:schemeClr val="dk1"/>
              </a:solidFill>
              <a:latin typeface="Rubik"/>
              <a:ea typeface="Rubik"/>
              <a:cs typeface="Rubik"/>
              <a:sym typeface="Rubik"/>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latin typeface="Rubik"/>
                <a:ea typeface="Rubik"/>
                <a:cs typeface="Rubik"/>
                <a:sym typeface="Rubik"/>
              </a:rPr>
              <a:t>Total Loss: Approx. 790.79 million</a:t>
            </a:r>
            <a:endParaRPr sz="1100" b="1">
              <a:solidFill>
                <a:schemeClr val="dk1"/>
              </a:solidFill>
              <a:latin typeface="Rubik"/>
              <a:ea typeface="Rubik"/>
              <a:cs typeface="Rubik"/>
              <a:sym typeface="Rubik"/>
            </a:endParaRPr>
          </a:p>
          <a:p>
            <a:pPr marL="914400" lvl="1" indent="-298450" algn="l" rtl="0">
              <a:lnSpc>
                <a:spcPct val="115000"/>
              </a:lnSpc>
              <a:spcBef>
                <a:spcPts val="0"/>
              </a:spcBef>
              <a:spcAft>
                <a:spcPts val="0"/>
              </a:spcAft>
              <a:buClr>
                <a:schemeClr val="dk1"/>
              </a:buClr>
              <a:buSzPts val="1100"/>
              <a:buFont typeface="Rubik"/>
              <a:buChar char="○"/>
            </a:pPr>
            <a:r>
              <a:rPr lang="en" sz="1100">
                <a:solidFill>
                  <a:schemeClr val="dk1"/>
                </a:solidFill>
                <a:latin typeface="Rubik"/>
                <a:ea typeface="Rubik"/>
                <a:cs typeface="Rubik"/>
                <a:sym typeface="Rubik"/>
              </a:rPr>
              <a:t>Primarily attributed to bad loans.</a:t>
            </a:r>
            <a:endParaRPr sz="1100">
              <a:solidFill>
                <a:schemeClr val="dk1"/>
              </a:solidFill>
              <a:latin typeface="Rubik"/>
              <a:ea typeface="Rubik"/>
              <a:cs typeface="Rubik"/>
              <a:sym typeface="Rubik"/>
            </a:endParaRPr>
          </a:p>
          <a:p>
            <a:pPr marL="914400" lvl="1" indent="-298450" algn="l" rtl="0">
              <a:lnSpc>
                <a:spcPct val="115000"/>
              </a:lnSpc>
              <a:spcBef>
                <a:spcPts val="0"/>
              </a:spcBef>
              <a:spcAft>
                <a:spcPts val="0"/>
              </a:spcAft>
              <a:buClr>
                <a:schemeClr val="dk1"/>
              </a:buClr>
              <a:buSzPts val="1100"/>
              <a:buFont typeface="Rubik"/>
              <a:buChar char="○"/>
            </a:pPr>
            <a:r>
              <a:rPr lang="en" sz="1100">
                <a:solidFill>
                  <a:schemeClr val="dk1"/>
                </a:solidFill>
                <a:latin typeface="Rubik"/>
                <a:ea typeface="Rubik"/>
                <a:cs typeface="Rubik"/>
                <a:sym typeface="Rubik"/>
              </a:rPr>
              <a:t>Highlights the financial risk and impact of bad loans.</a:t>
            </a:r>
            <a:endParaRPr sz="1100">
              <a:solidFill>
                <a:schemeClr val="dk1"/>
              </a:solidFill>
              <a:latin typeface="Rubik"/>
              <a:ea typeface="Rubik"/>
              <a:cs typeface="Rubik"/>
              <a:sym typeface="Rubik"/>
            </a:endParaRPr>
          </a:p>
        </p:txBody>
      </p:sp>
      <p:pic>
        <p:nvPicPr>
          <p:cNvPr id="166" name="Google Shape;166;g2c38a8d99f4_0_0"/>
          <p:cNvPicPr preferRelativeResize="0"/>
          <p:nvPr/>
        </p:nvPicPr>
        <p:blipFill>
          <a:blip r:embed="rId5">
            <a:alphaModFix/>
          </a:blip>
          <a:stretch>
            <a:fillRect/>
          </a:stretch>
        </p:blipFill>
        <p:spPr>
          <a:xfrm>
            <a:off x="326250" y="726925"/>
            <a:ext cx="6991350" cy="2609850"/>
          </a:xfrm>
          <a:prstGeom prst="rect">
            <a:avLst/>
          </a:prstGeom>
          <a:noFill/>
          <a:ln>
            <a:noFill/>
          </a:ln>
        </p:spPr>
      </p:pic>
      <p:sp>
        <p:nvSpPr>
          <p:cNvPr id="167" name="Google Shape;167;g2c38a8d99f4_0_0"/>
          <p:cNvSpPr txBox="1"/>
          <p:nvPr/>
        </p:nvSpPr>
        <p:spPr>
          <a:xfrm>
            <a:off x="177025" y="3029900"/>
            <a:ext cx="4344600" cy="1676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endParaRPr sz="1100">
              <a:solidFill>
                <a:schemeClr val="dk1"/>
              </a:solidFill>
              <a:latin typeface="Rubik"/>
              <a:ea typeface="Rubik"/>
              <a:cs typeface="Rubik"/>
              <a:sym typeface="Rubik"/>
            </a:endParaRPr>
          </a:p>
          <a:p>
            <a:pPr marL="457200" lvl="0" indent="-298450" algn="l" rtl="0">
              <a:lnSpc>
                <a:spcPct val="115000"/>
              </a:lnSpc>
              <a:spcBef>
                <a:spcPts val="1200"/>
              </a:spcBef>
              <a:spcAft>
                <a:spcPts val="0"/>
              </a:spcAft>
              <a:buClr>
                <a:schemeClr val="dk1"/>
              </a:buClr>
              <a:buSzPts val="1100"/>
              <a:buChar char="●"/>
            </a:pPr>
            <a:r>
              <a:rPr lang="en" sz="1100" b="1">
                <a:solidFill>
                  <a:schemeClr val="dk1"/>
                </a:solidFill>
                <a:latin typeface="Rubik"/>
                <a:ea typeface="Rubik"/>
                <a:cs typeface="Rubik"/>
                <a:sym typeface="Rubik"/>
              </a:rPr>
              <a:t>Good Loans: 88.13%</a:t>
            </a:r>
            <a:endParaRPr sz="1100" b="1">
              <a:solidFill>
                <a:schemeClr val="dk1"/>
              </a:solidFill>
              <a:latin typeface="Rubik"/>
              <a:ea typeface="Rubik"/>
              <a:cs typeface="Rubik"/>
              <a:sym typeface="Rubik"/>
            </a:endParaRPr>
          </a:p>
          <a:p>
            <a:pPr marL="914400" lvl="1" indent="-298450" algn="l" rtl="0">
              <a:lnSpc>
                <a:spcPct val="115000"/>
              </a:lnSpc>
              <a:spcBef>
                <a:spcPts val="0"/>
              </a:spcBef>
              <a:spcAft>
                <a:spcPts val="0"/>
              </a:spcAft>
              <a:buClr>
                <a:schemeClr val="dk1"/>
              </a:buClr>
              <a:buSzPts val="1100"/>
              <a:buFont typeface="Rubik"/>
              <a:buChar char="○"/>
            </a:pPr>
            <a:r>
              <a:rPr lang="en" sz="1100">
                <a:solidFill>
                  <a:schemeClr val="dk1"/>
                </a:solidFill>
                <a:latin typeface="Rubik"/>
                <a:ea typeface="Rubik"/>
                <a:cs typeface="Rubik"/>
                <a:sym typeface="Rubik"/>
              </a:rPr>
              <a:t>Loans are current, fully paid, or in a grace period.</a:t>
            </a:r>
            <a:endParaRPr sz="1100">
              <a:solidFill>
                <a:schemeClr val="dk1"/>
              </a:solidFill>
              <a:latin typeface="Rubik"/>
              <a:ea typeface="Rubik"/>
              <a:cs typeface="Rubik"/>
              <a:sym typeface="Rubik"/>
            </a:endParaRPr>
          </a:p>
          <a:p>
            <a:pPr marL="914400" lvl="1" indent="-298450" algn="l" rtl="0">
              <a:lnSpc>
                <a:spcPct val="115000"/>
              </a:lnSpc>
              <a:spcBef>
                <a:spcPts val="0"/>
              </a:spcBef>
              <a:spcAft>
                <a:spcPts val="0"/>
              </a:spcAft>
              <a:buClr>
                <a:schemeClr val="dk1"/>
              </a:buClr>
              <a:buSzPts val="1100"/>
              <a:buFont typeface="Rubik"/>
              <a:buChar char="○"/>
            </a:pPr>
            <a:r>
              <a:rPr lang="en" sz="1100">
                <a:solidFill>
                  <a:schemeClr val="dk1"/>
                </a:solidFill>
                <a:latin typeface="Rubik"/>
                <a:ea typeface="Rubik"/>
                <a:cs typeface="Rubik"/>
                <a:sym typeface="Rubik"/>
              </a:rPr>
              <a:t>Indicates strong performance and minimal risk.</a:t>
            </a:r>
            <a:endParaRPr sz="1100">
              <a:solidFill>
                <a:schemeClr val="dk1"/>
              </a:solidFill>
              <a:latin typeface="Rubik"/>
              <a:ea typeface="Rubik"/>
              <a:cs typeface="Rubik"/>
              <a:sym typeface="Rubik"/>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latin typeface="Rubik"/>
                <a:ea typeface="Rubik"/>
                <a:cs typeface="Rubik"/>
                <a:sym typeface="Rubik"/>
              </a:rPr>
              <a:t>Bad Loans: 11.87%</a:t>
            </a:r>
            <a:endParaRPr sz="1100" b="1">
              <a:solidFill>
                <a:schemeClr val="dk1"/>
              </a:solidFill>
              <a:latin typeface="Rubik"/>
              <a:ea typeface="Rubik"/>
              <a:cs typeface="Rubik"/>
              <a:sym typeface="Rubik"/>
            </a:endParaRPr>
          </a:p>
          <a:p>
            <a:pPr marL="914400" lvl="1" indent="-298450" algn="l" rtl="0">
              <a:lnSpc>
                <a:spcPct val="115000"/>
              </a:lnSpc>
              <a:spcBef>
                <a:spcPts val="0"/>
              </a:spcBef>
              <a:spcAft>
                <a:spcPts val="0"/>
              </a:spcAft>
              <a:buClr>
                <a:schemeClr val="dk1"/>
              </a:buClr>
              <a:buSzPts val="1100"/>
              <a:buFont typeface="Rubik"/>
              <a:buChar char="○"/>
            </a:pPr>
            <a:r>
              <a:rPr lang="en" sz="1100">
                <a:solidFill>
                  <a:schemeClr val="dk1"/>
                </a:solidFill>
                <a:latin typeface="Rubik"/>
                <a:ea typeface="Rubik"/>
                <a:cs typeface="Rubik"/>
                <a:sym typeface="Rubik"/>
              </a:rPr>
              <a:t>Includes loans that are charged off or defaulted.</a:t>
            </a:r>
            <a:endParaRPr sz="1100">
              <a:solidFill>
                <a:schemeClr val="dk1"/>
              </a:solidFill>
              <a:latin typeface="Rubik"/>
              <a:ea typeface="Rubik"/>
              <a:cs typeface="Rubik"/>
              <a:sym typeface="Rubik"/>
            </a:endParaRPr>
          </a:p>
          <a:p>
            <a:pPr marL="914400" lvl="1" indent="-298450" algn="l" rtl="0">
              <a:lnSpc>
                <a:spcPct val="115000"/>
              </a:lnSpc>
              <a:spcBef>
                <a:spcPts val="0"/>
              </a:spcBef>
              <a:spcAft>
                <a:spcPts val="0"/>
              </a:spcAft>
              <a:buClr>
                <a:schemeClr val="dk1"/>
              </a:buClr>
              <a:buSzPts val="1100"/>
              <a:buFont typeface="Rubik"/>
              <a:buChar char="○"/>
            </a:pPr>
            <a:r>
              <a:rPr lang="en" sz="1100">
                <a:solidFill>
                  <a:schemeClr val="dk1"/>
                </a:solidFill>
                <a:latin typeface="Rubik"/>
                <a:ea typeface="Rubik"/>
                <a:cs typeface="Rubik"/>
                <a:sym typeface="Rubik"/>
              </a:rPr>
              <a:t>Represents a significant financial risk.</a:t>
            </a:r>
            <a:endParaRPr sz="1100">
              <a:solidFill>
                <a:schemeClr val="dk1"/>
              </a:solidFill>
              <a:latin typeface="Rubik"/>
              <a:ea typeface="Rubik"/>
              <a:cs typeface="Rubik"/>
              <a:sym typeface="Rubik"/>
            </a:endParaRPr>
          </a:p>
        </p:txBody>
      </p:sp>
      <p:sp>
        <p:nvSpPr>
          <p:cNvPr id="168" name="Google Shape;168;g2c38a8d99f4_0_0"/>
          <p:cNvSpPr txBox="1"/>
          <p:nvPr/>
        </p:nvSpPr>
        <p:spPr>
          <a:xfrm>
            <a:off x="326250" y="185625"/>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200"/>
              </a:spcAft>
              <a:buNone/>
            </a:pPr>
            <a:r>
              <a:rPr lang="en" b="1">
                <a:solidFill>
                  <a:schemeClr val="dk1"/>
                </a:solidFill>
                <a:latin typeface="Rubik"/>
                <a:ea typeface="Rubik"/>
                <a:cs typeface="Rubik"/>
                <a:sym typeface="Rubik"/>
              </a:rPr>
              <a:t>Loan Classification</a:t>
            </a:r>
            <a:endParaRPr b="1"/>
          </a:p>
        </p:txBody>
      </p:sp>
      <p:sp>
        <p:nvSpPr>
          <p:cNvPr id="169" name="Google Shape;169;g2c38a8d99f4_0_0"/>
          <p:cNvSpPr txBox="1"/>
          <p:nvPr/>
        </p:nvSpPr>
        <p:spPr>
          <a:xfrm>
            <a:off x="3925300" y="185625"/>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200"/>
              </a:spcAft>
              <a:buNone/>
            </a:pPr>
            <a:r>
              <a:rPr lang="en" b="1">
                <a:solidFill>
                  <a:schemeClr val="dk1"/>
                </a:solidFill>
                <a:latin typeface="Rubik"/>
                <a:ea typeface="Rubik"/>
                <a:cs typeface="Rubik"/>
                <a:sym typeface="Rubik"/>
              </a:rPr>
              <a:t>Financial Overview</a:t>
            </a:r>
            <a:endParaRPr b="1">
              <a:latin typeface="Rubik"/>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g285507a7c5c_0_97"/>
          <p:cNvPicPr preferRelativeResize="0"/>
          <p:nvPr/>
        </p:nvPicPr>
        <p:blipFill rotWithShape="1">
          <a:blip r:embed="rId3">
            <a:alphaModFix amt="10000"/>
          </a:blip>
          <a:srcRect/>
          <a:stretch/>
        </p:blipFill>
        <p:spPr>
          <a:xfrm>
            <a:off x="-7" y="2"/>
            <a:ext cx="9144001" cy="5143501"/>
          </a:xfrm>
          <a:prstGeom prst="rect">
            <a:avLst/>
          </a:prstGeom>
          <a:noFill/>
          <a:ln>
            <a:noFill/>
          </a:ln>
        </p:spPr>
      </p:pic>
      <p:pic>
        <p:nvPicPr>
          <p:cNvPr id="175" name="Google Shape;175;g285507a7c5c_0_9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pic>
        <p:nvPicPr>
          <p:cNvPr id="176" name="Google Shape;176;g285507a7c5c_0_97"/>
          <p:cNvPicPr preferRelativeResize="0"/>
          <p:nvPr/>
        </p:nvPicPr>
        <p:blipFill>
          <a:blip r:embed="rId5">
            <a:alphaModFix/>
          </a:blip>
          <a:stretch>
            <a:fillRect/>
          </a:stretch>
        </p:blipFill>
        <p:spPr>
          <a:xfrm>
            <a:off x="364425" y="1053150"/>
            <a:ext cx="8239050" cy="3575451"/>
          </a:xfrm>
          <a:prstGeom prst="rect">
            <a:avLst/>
          </a:prstGeom>
          <a:noFill/>
          <a:ln>
            <a:noFill/>
          </a:ln>
        </p:spPr>
      </p:pic>
      <p:sp>
        <p:nvSpPr>
          <p:cNvPr id="177" name="Google Shape;177;g285507a7c5c_0_97"/>
          <p:cNvSpPr txBox="1"/>
          <p:nvPr/>
        </p:nvSpPr>
        <p:spPr>
          <a:xfrm>
            <a:off x="364425" y="326725"/>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200"/>
              </a:spcAft>
              <a:buNone/>
            </a:pPr>
            <a:r>
              <a:rPr lang="en" b="1">
                <a:solidFill>
                  <a:schemeClr val="dk1"/>
                </a:solidFill>
                <a:latin typeface="Rubik"/>
                <a:ea typeface="Rubik"/>
                <a:cs typeface="Rubik"/>
                <a:sym typeface="Rubik"/>
              </a:rPr>
              <a:t> Analysis by Loan Year</a:t>
            </a:r>
            <a:endParaRPr b="1">
              <a:solidFill>
                <a:schemeClr val="dk1"/>
              </a:solidFill>
              <a:latin typeface="Rubik"/>
              <a:ea typeface="Rubik"/>
              <a:cs typeface="Rubik"/>
              <a:sym typeface="Rubik"/>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g285507a7c5c_0_107"/>
          <p:cNvPicPr preferRelativeResize="0"/>
          <p:nvPr/>
        </p:nvPicPr>
        <p:blipFill rotWithShape="1">
          <a:blip r:embed="rId3">
            <a:alphaModFix amt="10000"/>
          </a:blip>
          <a:srcRect/>
          <a:stretch/>
        </p:blipFill>
        <p:spPr>
          <a:xfrm>
            <a:off x="-7" y="2"/>
            <a:ext cx="9144001" cy="5143501"/>
          </a:xfrm>
          <a:prstGeom prst="rect">
            <a:avLst/>
          </a:prstGeom>
          <a:noFill/>
          <a:ln>
            <a:noFill/>
          </a:ln>
        </p:spPr>
      </p:pic>
      <p:pic>
        <p:nvPicPr>
          <p:cNvPr id="183" name="Google Shape;183;g285507a7c5c_0_10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pic>
        <p:nvPicPr>
          <p:cNvPr id="184" name="Google Shape;184;g285507a7c5c_0_107"/>
          <p:cNvPicPr preferRelativeResize="0"/>
          <p:nvPr/>
        </p:nvPicPr>
        <p:blipFill>
          <a:blip r:embed="rId5">
            <a:alphaModFix/>
          </a:blip>
          <a:stretch>
            <a:fillRect/>
          </a:stretch>
        </p:blipFill>
        <p:spPr>
          <a:xfrm>
            <a:off x="628900" y="947149"/>
            <a:ext cx="7684625" cy="2749550"/>
          </a:xfrm>
          <a:prstGeom prst="rect">
            <a:avLst/>
          </a:prstGeom>
          <a:noFill/>
          <a:ln>
            <a:noFill/>
          </a:ln>
        </p:spPr>
      </p:pic>
      <p:sp>
        <p:nvSpPr>
          <p:cNvPr id="185" name="Google Shape;185;g285507a7c5c_0_107"/>
          <p:cNvSpPr txBox="1"/>
          <p:nvPr/>
        </p:nvSpPr>
        <p:spPr>
          <a:xfrm>
            <a:off x="364425" y="326725"/>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200"/>
              </a:spcAft>
              <a:buNone/>
            </a:pPr>
            <a:r>
              <a:rPr lang="en" b="1">
                <a:solidFill>
                  <a:schemeClr val="dk1"/>
                </a:solidFill>
                <a:latin typeface="Rubik"/>
                <a:ea typeface="Rubik"/>
                <a:cs typeface="Rubik"/>
                <a:sym typeface="Rubik"/>
              </a:rPr>
              <a:t> Analysis by Region</a:t>
            </a:r>
            <a:endParaRPr b="1">
              <a:solidFill>
                <a:schemeClr val="dk1"/>
              </a:solidFill>
              <a:latin typeface="Rubik"/>
              <a:ea typeface="Rubik"/>
              <a:cs typeface="Rubik"/>
              <a:sym typeface="Rubik"/>
            </a:endParaRPr>
          </a:p>
        </p:txBody>
      </p:sp>
      <p:sp>
        <p:nvSpPr>
          <p:cNvPr id="186" name="Google Shape;186;g285507a7c5c_0_107"/>
          <p:cNvSpPr txBox="1"/>
          <p:nvPr/>
        </p:nvSpPr>
        <p:spPr>
          <a:xfrm>
            <a:off x="157225" y="4056075"/>
            <a:ext cx="8212500" cy="9234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Rubik"/>
              <a:buChar char="●"/>
            </a:pPr>
            <a:r>
              <a:rPr lang="en" sz="1200" b="1">
                <a:solidFill>
                  <a:schemeClr val="dk1"/>
                </a:solidFill>
                <a:latin typeface="Rubik"/>
                <a:ea typeface="Rubik"/>
                <a:cs typeface="Rubik"/>
                <a:sym typeface="Rubik"/>
              </a:rPr>
              <a:t>Good Loans:</a:t>
            </a:r>
            <a:r>
              <a:rPr lang="en" sz="1200">
                <a:solidFill>
                  <a:schemeClr val="dk1"/>
                </a:solidFill>
                <a:latin typeface="Rubik"/>
                <a:ea typeface="Rubik"/>
                <a:cs typeface="Rubik"/>
                <a:sym typeface="Rubik"/>
              </a:rPr>
              <a:t> Across all regions, a high percentage of loans are classified as Good Loans, consistently around 87% to 89%.</a:t>
            </a:r>
            <a:endParaRPr sz="1200">
              <a:solidFill>
                <a:schemeClr val="dk1"/>
              </a:solidFill>
              <a:latin typeface="Rubik"/>
              <a:ea typeface="Rubik"/>
              <a:cs typeface="Rubik"/>
              <a:sym typeface="Rubik"/>
            </a:endParaRPr>
          </a:p>
          <a:p>
            <a:pPr marL="457200" lvl="0" indent="0" algn="l" rtl="0">
              <a:spcBef>
                <a:spcPts val="0"/>
              </a:spcBef>
              <a:spcAft>
                <a:spcPts val="0"/>
              </a:spcAft>
              <a:buNone/>
            </a:pPr>
            <a:endParaRPr sz="1200">
              <a:solidFill>
                <a:schemeClr val="dk1"/>
              </a:solidFill>
              <a:latin typeface="Rubik"/>
              <a:ea typeface="Rubik"/>
              <a:cs typeface="Rubik"/>
              <a:sym typeface="Rubik"/>
            </a:endParaRPr>
          </a:p>
          <a:p>
            <a:pPr marL="457200" lvl="0" indent="-304800" algn="l" rtl="0">
              <a:spcBef>
                <a:spcPts val="0"/>
              </a:spcBef>
              <a:spcAft>
                <a:spcPts val="0"/>
              </a:spcAft>
              <a:buClr>
                <a:schemeClr val="dk1"/>
              </a:buClr>
              <a:buSzPts val="1200"/>
              <a:buFont typeface="Rubik"/>
              <a:buChar char="●"/>
            </a:pPr>
            <a:r>
              <a:rPr lang="en" sz="1200" b="1">
                <a:solidFill>
                  <a:schemeClr val="dk1"/>
                </a:solidFill>
                <a:latin typeface="Rubik"/>
                <a:ea typeface="Rubik"/>
                <a:cs typeface="Rubik"/>
                <a:sym typeface="Rubik"/>
              </a:rPr>
              <a:t>Stable Performance:</a:t>
            </a:r>
            <a:r>
              <a:rPr lang="en" sz="1200">
                <a:solidFill>
                  <a:schemeClr val="dk1"/>
                </a:solidFill>
                <a:latin typeface="Rubik"/>
                <a:ea typeface="Rubik"/>
                <a:cs typeface="Rubik"/>
                <a:sym typeface="Rubik"/>
              </a:rPr>
              <a:t> This consistency suggests relatively stable loan performance nationwide.</a:t>
            </a:r>
            <a:endParaRPr sz="1200">
              <a:solidFill>
                <a:schemeClr val="dk1"/>
              </a:solidFill>
              <a:latin typeface="Rubik"/>
              <a:ea typeface="Rubik"/>
              <a:cs typeface="Rubik"/>
              <a:sym typeface="Rubik"/>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g285507a7c5c_0_119"/>
          <p:cNvPicPr preferRelativeResize="0"/>
          <p:nvPr/>
        </p:nvPicPr>
        <p:blipFill rotWithShape="1">
          <a:blip r:embed="rId3">
            <a:alphaModFix amt="10000"/>
          </a:blip>
          <a:srcRect/>
          <a:stretch/>
        </p:blipFill>
        <p:spPr>
          <a:xfrm>
            <a:off x="-7" y="2"/>
            <a:ext cx="9144001" cy="5143501"/>
          </a:xfrm>
          <a:prstGeom prst="rect">
            <a:avLst/>
          </a:prstGeom>
          <a:noFill/>
          <a:ln>
            <a:noFill/>
          </a:ln>
        </p:spPr>
      </p:pic>
      <p:pic>
        <p:nvPicPr>
          <p:cNvPr id="192" name="Google Shape;192;g285507a7c5c_0_11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pic>
        <p:nvPicPr>
          <p:cNvPr id="193" name="Google Shape;193;g285507a7c5c_0_119"/>
          <p:cNvPicPr preferRelativeResize="0"/>
          <p:nvPr/>
        </p:nvPicPr>
        <p:blipFill>
          <a:blip r:embed="rId5">
            <a:alphaModFix/>
          </a:blip>
          <a:stretch>
            <a:fillRect/>
          </a:stretch>
        </p:blipFill>
        <p:spPr>
          <a:xfrm>
            <a:off x="377863" y="956688"/>
            <a:ext cx="6276975" cy="3724275"/>
          </a:xfrm>
          <a:prstGeom prst="rect">
            <a:avLst/>
          </a:prstGeom>
          <a:noFill/>
          <a:ln>
            <a:noFill/>
          </a:ln>
        </p:spPr>
      </p:pic>
      <p:sp>
        <p:nvSpPr>
          <p:cNvPr id="194" name="Google Shape;194;g285507a7c5c_0_119"/>
          <p:cNvSpPr txBox="1"/>
          <p:nvPr/>
        </p:nvSpPr>
        <p:spPr>
          <a:xfrm>
            <a:off x="364425" y="326725"/>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200"/>
              </a:spcAft>
              <a:buNone/>
            </a:pPr>
            <a:r>
              <a:rPr lang="en" b="1">
                <a:solidFill>
                  <a:schemeClr val="dk1"/>
                </a:solidFill>
                <a:latin typeface="Rubik"/>
                <a:ea typeface="Rubik"/>
                <a:cs typeface="Rubik"/>
                <a:sym typeface="Rubik"/>
              </a:rPr>
              <a:t> Analysis by State</a:t>
            </a:r>
            <a:endParaRPr b="1">
              <a:solidFill>
                <a:schemeClr val="dk1"/>
              </a:solidFill>
              <a:latin typeface="Rubik"/>
              <a:ea typeface="Rubik"/>
              <a:cs typeface="Rubik"/>
              <a:sym typeface="Rubik"/>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g285507a7c5c_0_132"/>
          <p:cNvPicPr preferRelativeResize="0"/>
          <p:nvPr/>
        </p:nvPicPr>
        <p:blipFill rotWithShape="1">
          <a:blip r:embed="rId3">
            <a:alphaModFix amt="10000"/>
          </a:blip>
          <a:srcRect/>
          <a:stretch/>
        </p:blipFill>
        <p:spPr>
          <a:xfrm>
            <a:off x="-7" y="2"/>
            <a:ext cx="9144001" cy="5143501"/>
          </a:xfrm>
          <a:prstGeom prst="rect">
            <a:avLst/>
          </a:prstGeom>
          <a:noFill/>
          <a:ln>
            <a:noFill/>
          </a:ln>
        </p:spPr>
      </p:pic>
      <p:pic>
        <p:nvPicPr>
          <p:cNvPr id="200" name="Google Shape;200;g285507a7c5c_0_132"/>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pic>
        <p:nvPicPr>
          <p:cNvPr id="201" name="Google Shape;201;g285507a7c5c_0_132"/>
          <p:cNvPicPr preferRelativeResize="0"/>
          <p:nvPr/>
        </p:nvPicPr>
        <p:blipFill>
          <a:blip r:embed="rId5">
            <a:alphaModFix/>
          </a:blip>
          <a:stretch>
            <a:fillRect/>
          </a:stretch>
        </p:blipFill>
        <p:spPr>
          <a:xfrm>
            <a:off x="280450" y="1129001"/>
            <a:ext cx="8437052" cy="2641650"/>
          </a:xfrm>
          <a:prstGeom prst="rect">
            <a:avLst/>
          </a:prstGeom>
          <a:noFill/>
          <a:ln>
            <a:noFill/>
          </a:ln>
        </p:spPr>
      </p:pic>
      <p:sp>
        <p:nvSpPr>
          <p:cNvPr id="202" name="Google Shape;202;g285507a7c5c_0_132"/>
          <p:cNvSpPr txBox="1"/>
          <p:nvPr/>
        </p:nvSpPr>
        <p:spPr>
          <a:xfrm>
            <a:off x="364425" y="326725"/>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200"/>
              </a:spcAft>
              <a:buNone/>
            </a:pPr>
            <a:r>
              <a:rPr lang="en" b="1">
                <a:solidFill>
                  <a:schemeClr val="dk1"/>
                </a:solidFill>
                <a:latin typeface="Rubik"/>
                <a:ea typeface="Rubik"/>
                <a:cs typeface="Rubik"/>
                <a:sym typeface="Rubik"/>
              </a:rPr>
              <a:t> Analysis by Loan Purpose</a:t>
            </a:r>
            <a:endParaRPr b="1">
              <a:solidFill>
                <a:schemeClr val="dk1"/>
              </a:solidFill>
              <a:latin typeface="Rubik"/>
              <a:ea typeface="Rubik"/>
              <a:cs typeface="Rubik"/>
              <a:sym typeface="Rubik"/>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g285507a7c5c_0_145"/>
          <p:cNvPicPr preferRelativeResize="0"/>
          <p:nvPr/>
        </p:nvPicPr>
        <p:blipFill rotWithShape="1">
          <a:blip r:embed="rId3">
            <a:alphaModFix amt="10000"/>
          </a:blip>
          <a:srcRect/>
          <a:stretch/>
        </p:blipFill>
        <p:spPr>
          <a:xfrm>
            <a:off x="-7" y="2"/>
            <a:ext cx="9144001" cy="5143501"/>
          </a:xfrm>
          <a:prstGeom prst="rect">
            <a:avLst/>
          </a:prstGeom>
          <a:noFill/>
          <a:ln>
            <a:noFill/>
          </a:ln>
        </p:spPr>
      </p:pic>
      <p:pic>
        <p:nvPicPr>
          <p:cNvPr id="208" name="Google Shape;208;g285507a7c5c_0_145"/>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pic>
        <p:nvPicPr>
          <p:cNvPr id="209" name="Google Shape;209;g285507a7c5c_0_145"/>
          <p:cNvPicPr preferRelativeResize="0"/>
          <p:nvPr/>
        </p:nvPicPr>
        <p:blipFill>
          <a:blip r:embed="rId5">
            <a:alphaModFix/>
          </a:blip>
          <a:stretch>
            <a:fillRect/>
          </a:stretch>
        </p:blipFill>
        <p:spPr>
          <a:xfrm>
            <a:off x="505350" y="868951"/>
            <a:ext cx="7111875" cy="3976399"/>
          </a:xfrm>
          <a:prstGeom prst="rect">
            <a:avLst/>
          </a:prstGeom>
          <a:noFill/>
          <a:ln>
            <a:noFill/>
          </a:ln>
        </p:spPr>
      </p:pic>
      <p:sp>
        <p:nvSpPr>
          <p:cNvPr id="210" name="Google Shape;210;g285507a7c5c_0_145"/>
          <p:cNvSpPr txBox="1"/>
          <p:nvPr/>
        </p:nvSpPr>
        <p:spPr>
          <a:xfrm>
            <a:off x="364425" y="326725"/>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200"/>
              </a:spcAft>
              <a:buNone/>
            </a:pPr>
            <a:r>
              <a:rPr lang="en" b="1">
                <a:solidFill>
                  <a:schemeClr val="dk1"/>
                </a:solidFill>
                <a:latin typeface="Rubik"/>
                <a:ea typeface="Rubik"/>
                <a:cs typeface="Rubik"/>
                <a:sym typeface="Rubik"/>
              </a:rPr>
              <a:t> Analysis by Loan Grade</a:t>
            </a:r>
            <a:endParaRPr b="1">
              <a:solidFill>
                <a:schemeClr val="dk1"/>
              </a:solidFill>
              <a:latin typeface="Rubik"/>
              <a:ea typeface="Rubik"/>
              <a:cs typeface="Rubik"/>
              <a:sym typeface="Rubik"/>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g26bc0f34658_0_20"/>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216" name="Google Shape;216;g26bc0f34658_0_20"/>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217" name="Google Shape;217;g26bc0f34658_0_20"/>
          <p:cNvSpPr txBox="1"/>
          <p:nvPr/>
        </p:nvSpPr>
        <p:spPr>
          <a:xfrm>
            <a:off x="674075" y="252625"/>
            <a:ext cx="2545800" cy="4743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2100"/>
              <a:buFont typeface="Arial"/>
              <a:buNone/>
            </a:pPr>
            <a:r>
              <a:rPr lang="en" sz="2100" b="1">
                <a:solidFill>
                  <a:schemeClr val="dk1"/>
                </a:solidFill>
                <a:latin typeface="Rubik"/>
                <a:ea typeface="Rubik"/>
                <a:cs typeface="Rubik"/>
                <a:sym typeface="Rubik"/>
              </a:rPr>
              <a:t>Data Preparation</a:t>
            </a:r>
            <a:r>
              <a:rPr lang="en" sz="2100" b="1" i="0" u="none" strike="noStrike" cap="none">
                <a:solidFill>
                  <a:srgbClr val="019FAB"/>
                </a:solidFill>
                <a:latin typeface="Rubik"/>
                <a:ea typeface="Rubik"/>
                <a:cs typeface="Rubik"/>
                <a:sym typeface="Rubik"/>
              </a:rPr>
              <a:t>.</a:t>
            </a:r>
            <a:endParaRPr sz="2100" b="0" i="0" u="none" strike="noStrike" cap="none">
              <a:solidFill>
                <a:srgbClr val="0D0D0D"/>
              </a:solidFill>
              <a:latin typeface="Rubik"/>
              <a:ea typeface="Rubik"/>
              <a:cs typeface="Rubik"/>
              <a:sym typeface="Rubik"/>
            </a:endParaRPr>
          </a:p>
        </p:txBody>
      </p:sp>
      <p:sp>
        <p:nvSpPr>
          <p:cNvPr id="218" name="Google Shape;218;g26bc0f34658_0_20"/>
          <p:cNvSpPr txBox="1"/>
          <p:nvPr/>
        </p:nvSpPr>
        <p:spPr>
          <a:xfrm flipH="1">
            <a:off x="6081689" y="1706868"/>
            <a:ext cx="1191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Rubik"/>
                <a:ea typeface="Rubik"/>
                <a:cs typeface="Rubik"/>
                <a:sym typeface="Rubik"/>
              </a:rPr>
              <a:t>SMOTE </a:t>
            </a:r>
            <a:endParaRPr sz="1100" b="0" i="0" u="none" strike="noStrike" cap="none">
              <a:solidFill>
                <a:schemeClr val="lt1"/>
              </a:solidFill>
              <a:latin typeface="Rubik"/>
              <a:ea typeface="Rubik"/>
              <a:cs typeface="Rubik"/>
              <a:sym typeface="Rubik"/>
            </a:endParaRPr>
          </a:p>
        </p:txBody>
      </p:sp>
      <p:sp>
        <p:nvSpPr>
          <p:cNvPr id="219" name="Google Shape;219;g26bc0f34658_0_20"/>
          <p:cNvSpPr/>
          <p:nvPr/>
        </p:nvSpPr>
        <p:spPr>
          <a:xfrm>
            <a:off x="508475" y="1054550"/>
            <a:ext cx="8108400" cy="635400"/>
          </a:xfrm>
          <a:prstGeom prst="round1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ubik"/>
                <a:ea typeface="Rubik"/>
                <a:cs typeface="Rubik"/>
                <a:sym typeface="Rubik"/>
              </a:rPr>
              <a:t>Feature Creation</a:t>
            </a:r>
            <a:endParaRPr sz="1200" b="1">
              <a:latin typeface="Rubik"/>
              <a:ea typeface="Rubik"/>
              <a:cs typeface="Rubik"/>
              <a:sym typeface="Rubik"/>
            </a:endParaRPr>
          </a:p>
        </p:txBody>
      </p:sp>
      <p:sp>
        <p:nvSpPr>
          <p:cNvPr id="220" name="Google Shape;220;g26bc0f34658_0_20"/>
          <p:cNvSpPr/>
          <p:nvPr/>
        </p:nvSpPr>
        <p:spPr>
          <a:xfrm>
            <a:off x="508475" y="1825450"/>
            <a:ext cx="8108400" cy="635400"/>
          </a:xfrm>
          <a:prstGeom prst="round1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ubik"/>
                <a:ea typeface="Rubik"/>
                <a:cs typeface="Rubik"/>
                <a:sym typeface="Rubik"/>
              </a:rPr>
              <a:t>Drop Column</a:t>
            </a:r>
            <a:endParaRPr sz="1200" b="1">
              <a:latin typeface="Rubik"/>
              <a:ea typeface="Rubik"/>
              <a:cs typeface="Rubik"/>
              <a:sym typeface="Rubik"/>
            </a:endParaRPr>
          </a:p>
          <a:p>
            <a:pPr marL="0" lvl="0" indent="0" algn="ctr" rtl="0">
              <a:lnSpc>
                <a:spcPct val="115000"/>
              </a:lnSpc>
              <a:spcBef>
                <a:spcPts val="0"/>
              </a:spcBef>
              <a:spcAft>
                <a:spcPts val="0"/>
              </a:spcAft>
              <a:buClr>
                <a:schemeClr val="dk1"/>
              </a:buClr>
              <a:buSzPts val="1100"/>
              <a:buFont typeface="Arial"/>
              <a:buNone/>
            </a:pPr>
            <a:r>
              <a:rPr lang="en" sz="1200">
                <a:solidFill>
                  <a:srgbClr val="1F2328"/>
                </a:solidFill>
                <a:highlight>
                  <a:srgbClr val="FFFFFF"/>
                </a:highlight>
                <a:latin typeface="Rubik"/>
                <a:ea typeface="Rubik"/>
                <a:cs typeface="Rubik"/>
                <a:sym typeface="Rubik"/>
              </a:rPr>
              <a:t>With more than 40% missing values, High Cardinality, Low Variance, Multicollinearity, Unnecessary columns</a:t>
            </a:r>
            <a:endParaRPr sz="1200">
              <a:solidFill>
                <a:srgbClr val="1F2328"/>
              </a:solidFill>
              <a:highlight>
                <a:srgbClr val="FFFFFF"/>
              </a:highlight>
              <a:latin typeface="Rubik"/>
              <a:ea typeface="Rubik"/>
              <a:cs typeface="Rubik"/>
              <a:sym typeface="Rubik"/>
            </a:endParaRPr>
          </a:p>
          <a:p>
            <a:pPr marL="0" lvl="0" indent="0" algn="ctr" rtl="0">
              <a:spcBef>
                <a:spcPts val="0"/>
              </a:spcBef>
              <a:spcAft>
                <a:spcPts val="0"/>
              </a:spcAft>
              <a:buNone/>
            </a:pPr>
            <a:endParaRPr sz="1200">
              <a:latin typeface="Rubik"/>
              <a:ea typeface="Rubik"/>
              <a:cs typeface="Rubik"/>
              <a:sym typeface="Rubik"/>
            </a:endParaRPr>
          </a:p>
        </p:txBody>
      </p:sp>
      <p:sp>
        <p:nvSpPr>
          <p:cNvPr id="221" name="Google Shape;221;g26bc0f34658_0_20"/>
          <p:cNvSpPr/>
          <p:nvPr/>
        </p:nvSpPr>
        <p:spPr>
          <a:xfrm>
            <a:off x="508475" y="2602775"/>
            <a:ext cx="8108400" cy="635400"/>
          </a:xfrm>
          <a:prstGeom prst="round1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ubik"/>
                <a:ea typeface="Rubik"/>
                <a:cs typeface="Rubik"/>
                <a:sym typeface="Rubik"/>
              </a:rPr>
              <a:t>Impute Column</a:t>
            </a:r>
            <a:endParaRPr sz="1200" b="1">
              <a:latin typeface="Rubik"/>
              <a:ea typeface="Rubik"/>
              <a:cs typeface="Rubik"/>
              <a:sym typeface="Rubik"/>
            </a:endParaRPr>
          </a:p>
          <a:p>
            <a:pPr marL="0" lvl="0" indent="0" algn="ctr" rtl="0">
              <a:lnSpc>
                <a:spcPct val="115000"/>
              </a:lnSpc>
              <a:spcBef>
                <a:spcPts val="0"/>
              </a:spcBef>
              <a:spcAft>
                <a:spcPts val="0"/>
              </a:spcAft>
              <a:buClr>
                <a:schemeClr val="dk1"/>
              </a:buClr>
              <a:buSzPts val="1100"/>
              <a:buFont typeface="Arial"/>
              <a:buNone/>
            </a:pPr>
            <a:r>
              <a:rPr lang="en" sz="1200">
                <a:solidFill>
                  <a:srgbClr val="1F2328"/>
                </a:solidFill>
                <a:highlight>
                  <a:srgbClr val="FFFFFF"/>
                </a:highlight>
                <a:latin typeface="Rubik"/>
                <a:ea typeface="Rubik"/>
                <a:cs typeface="Rubik"/>
                <a:sym typeface="Rubik"/>
              </a:rPr>
              <a:t>With less than 40% missing values, Numerical: median, Categorical: mode</a:t>
            </a:r>
            <a:endParaRPr sz="1200">
              <a:latin typeface="Rubik"/>
              <a:ea typeface="Rubik"/>
              <a:cs typeface="Rubik"/>
              <a:sym typeface="Rubik"/>
            </a:endParaRPr>
          </a:p>
        </p:txBody>
      </p:sp>
      <p:sp>
        <p:nvSpPr>
          <p:cNvPr id="222" name="Google Shape;222;g26bc0f34658_0_20"/>
          <p:cNvSpPr/>
          <p:nvPr/>
        </p:nvSpPr>
        <p:spPr>
          <a:xfrm>
            <a:off x="508475" y="3376889"/>
            <a:ext cx="8108400" cy="635400"/>
          </a:xfrm>
          <a:prstGeom prst="round1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ubik"/>
                <a:ea typeface="Rubik"/>
                <a:cs typeface="Rubik"/>
                <a:sym typeface="Rubik"/>
              </a:rPr>
              <a:t>Feature Selection</a:t>
            </a:r>
            <a:endParaRPr sz="1200" b="1">
              <a:latin typeface="Rubik"/>
              <a:ea typeface="Rubik"/>
              <a:cs typeface="Rubik"/>
              <a:sym typeface="Rubik"/>
            </a:endParaRPr>
          </a:p>
          <a:p>
            <a:pPr marL="0" lvl="0" indent="0" algn="ctr" rtl="0">
              <a:lnSpc>
                <a:spcPct val="115000"/>
              </a:lnSpc>
              <a:spcBef>
                <a:spcPts val="0"/>
              </a:spcBef>
              <a:spcAft>
                <a:spcPts val="0"/>
              </a:spcAft>
              <a:buNone/>
            </a:pPr>
            <a:r>
              <a:rPr lang="en" sz="1200">
                <a:solidFill>
                  <a:srgbClr val="1F2328"/>
                </a:solidFill>
                <a:highlight>
                  <a:srgbClr val="FFFFFF"/>
                </a:highlight>
                <a:latin typeface="Rubik"/>
                <a:ea typeface="Rubik"/>
                <a:cs typeface="Rubik"/>
                <a:sym typeface="Rubik"/>
              </a:rPr>
              <a:t>Chi square test, ANOVA test, Multicollinearity, Cap Outliers</a:t>
            </a:r>
            <a:endParaRPr sz="1200">
              <a:solidFill>
                <a:srgbClr val="1F2328"/>
              </a:solidFill>
              <a:highlight>
                <a:srgbClr val="FFFFFF"/>
              </a:highlight>
              <a:latin typeface="Rubik"/>
              <a:ea typeface="Rubik"/>
              <a:cs typeface="Rubik"/>
              <a:sym typeface="Rubik"/>
            </a:endParaRPr>
          </a:p>
          <a:p>
            <a:pPr marL="0" lvl="0" indent="0" algn="ctr" rtl="0">
              <a:spcBef>
                <a:spcPts val="0"/>
              </a:spcBef>
              <a:spcAft>
                <a:spcPts val="0"/>
              </a:spcAft>
              <a:buNone/>
            </a:pPr>
            <a:endParaRPr sz="1200">
              <a:latin typeface="Rubik"/>
              <a:ea typeface="Rubik"/>
              <a:cs typeface="Rubik"/>
              <a:sym typeface="Rubik"/>
            </a:endParaRPr>
          </a:p>
        </p:txBody>
      </p:sp>
      <p:sp>
        <p:nvSpPr>
          <p:cNvPr id="223" name="Google Shape;223;g26bc0f34658_0_20"/>
          <p:cNvSpPr/>
          <p:nvPr/>
        </p:nvSpPr>
        <p:spPr>
          <a:xfrm>
            <a:off x="508475" y="4151000"/>
            <a:ext cx="8108400" cy="635400"/>
          </a:xfrm>
          <a:prstGeom prst="round1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ubik"/>
                <a:ea typeface="Rubik"/>
                <a:cs typeface="Rubik"/>
                <a:sym typeface="Rubik"/>
              </a:rPr>
              <a:t>Feature Engineering</a:t>
            </a:r>
            <a:endParaRPr sz="1200" b="1">
              <a:latin typeface="Rubik"/>
              <a:ea typeface="Rubik"/>
              <a:cs typeface="Rubik"/>
              <a:sym typeface="Rubik"/>
            </a:endParaRPr>
          </a:p>
          <a:p>
            <a:pPr marL="0" lvl="0" indent="0" algn="ctr" rtl="0">
              <a:lnSpc>
                <a:spcPct val="115000"/>
              </a:lnSpc>
              <a:spcBef>
                <a:spcPts val="0"/>
              </a:spcBef>
              <a:spcAft>
                <a:spcPts val="0"/>
              </a:spcAft>
              <a:buNone/>
            </a:pPr>
            <a:r>
              <a:rPr lang="en" sz="1200">
                <a:solidFill>
                  <a:srgbClr val="1F2328"/>
                </a:solidFill>
                <a:highlight>
                  <a:srgbClr val="FFFFFF"/>
                </a:highlight>
                <a:latin typeface="Rubik"/>
                <a:ea typeface="Rubik"/>
                <a:cs typeface="Rubik"/>
                <a:sym typeface="Rubik"/>
              </a:rPr>
              <a:t>Encoding, Scaling, SMOTE</a:t>
            </a:r>
            <a:endParaRPr sz="1200">
              <a:latin typeface="Rubik"/>
              <a:ea typeface="Rubik"/>
              <a:cs typeface="Rubik"/>
              <a:sym typeface="Rubik"/>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g2dacafea569_2_155"/>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229" name="Google Shape;229;g2dacafea569_2_155"/>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230" name="Google Shape;230;g2dacafea569_2_155"/>
          <p:cNvSpPr/>
          <p:nvPr/>
        </p:nvSpPr>
        <p:spPr>
          <a:xfrm>
            <a:off x="0" y="2076600"/>
            <a:ext cx="9144000" cy="9903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a:solidFill>
                  <a:schemeClr val="dk1"/>
                </a:solidFill>
                <a:latin typeface="Rubik"/>
                <a:ea typeface="Rubik"/>
                <a:cs typeface="Rubik"/>
                <a:sym typeface="Rubik"/>
              </a:rPr>
              <a:t>Data</a:t>
            </a:r>
            <a:r>
              <a:rPr lang="en" sz="3000" b="1" i="0" u="none" strike="noStrike" cap="none">
                <a:solidFill>
                  <a:schemeClr val="dk1"/>
                </a:solidFill>
                <a:latin typeface="Rubik"/>
                <a:ea typeface="Rubik"/>
                <a:cs typeface="Rubik"/>
                <a:sym typeface="Rubik"/>
              </a:rPr>
              <a:t> </a:t>
            </a:r>
            <a:r>
              <a:rPr lang="en" sz="3000" b="1" i="0" u="none" strike="noStrike" cap="none">
                <a:solidFill>
                  <a:srgbClr val="019FAB"/>
                </a:solidFill>
                <a:latin typeface="Rubik"/>
                <a:ea typeface="Rubik"/>
                <a:cs typeface="Rubik"/>
                <a:sym typeface="Rubik"/>
              </a:rPr>
              <a:t>Modeling</a:t>
            </a:r>
            <a:endParaRPr sz="1400" b="0" i="0" u="none" strike="noStrike" cap="none">
              <a:solidFill>
                <a:srgbClr val="019FAB"/>
              </a:solidFill>
              <a:latin typeface="Arial"/>
              <a:ea typeface="Arial"/>
              <a:cs typeface="Arial"/>
              <a:sym typeface="Arial"/>
            </a:endParaRPr>
          </a:p>
        </p:txBody>
      </p:sp>
      <p:cxnSp>
        <p:nvCxnSpPr>
          <p:cNvPr id="231" name="Google Shape;231;g2dacafea569_2_155"/>
          <p:cNvCxnSpPr/>
          <p:nvPr/>
        </p:nvCxnSpPr>
        <p:spPr>
          <a:xfrm>
            <a:off x="3894000" y="2814900"/>
            <a:ext cx="1356000" cy="0"/>
          </a:xfrm>
          <a:prstGeom prst="straightConnector1">
            <a:avLst/>
          </a:prstGeom>
          <a:noFill/>
          <a:ln w="76200" cap="flat" cmpd="sng">
            <a:solidFill>
              <a:schemeClr val="accent4"/>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g2708b3fb6c1_0_0"/>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64" name="Google Shape;64;g2708b3fb6c1_0_0"/>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pic>
        <p:nvPicPr>
          <p:cNvPr id="65" name="Google Shape;65;g2708b3fb6c1_0_0"/>
          <p:cNvPicPr preferRelativeResize="0"/>
          <p:nvPr/>
        </p:nvPicPr>
        <p:blipFill>
          <a:blip r:embed="rId5">
            <a:alphaModFix/>
          </a:blip>
          <a:stretch>
            <a:fillRect/>
          </a:stretch>
        </p:blipFill>
        <p:spPr>
          <a:xfrm>
            <a:off x="866750" y="1203650"/>
            <a:ext cx="1676400" cy="2228850"/>
          </a:xfrm>
          <a:prstGeom prst="rect">
            <a:avLst/>
          </a:prstGeom>
          <a:noFill/>
          <a:ln>
            <a:noFill/>
          </a:ln>
        </p:spPr>
      </p:pic>
      <p:sp>
        <p:nvSpPr>
          <p:cNvPr id="66" name="Google Shape;66;g2708b3fb6c1_0_0"/>
          <p:cNvSpPr txBox="1"/>
          <p:nvPr/>
        </p:nvSpPr>
        <p:spPr>
          <a:xfrm>
            <a:off x="3314325" y="1203650"/>
            <a:ext cx="5330400" cy="2969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dk1"/>
                </a:solidFill>
                <a:latin typeface="Dosis"/>
                <a:ea typeface="Dosis"/>
                <a:cs typeface="Dosis"/>
                <a:sym typeface="Dosis"/>
              </a:rPr>
              <a:t>Wika Rabila Putri</a:t>
            </a:r>
            <a:endParaRPr b="1">
              <a:solidFill>
                <a:schemeClr val="dk1"/>
              </a:solidFill>
              <a:latin typeface="Dosis"/>
              <a:ea typeface="Dosis"/>
              <a:cs typeface="Dosis"/>
              <a:sym typeface="Dosis"/>
            </a:endParaRPr>
          </a:p>
          <a:p>
            <a:pPr marL="0" lvl="0" indent="0" algn="l" rtl="0">
              <a:lnSpc>
                <a:spcPct val="115000"/>
              </a:lnSpc>
              <a:spcBef>
                <a:spcPts val="0"/>
              </a:spcBef>
              <a:spcAft>
                <a:spcPts val="0"/>
              </a:spcAft>
              <a:buNone/>
            </a:pPr>
            <a:r>
              <a:rPr lang="en">
                <a:solidFill>
                  <a:schemeClr val="dk1"/>
                </a:solidFill>
                <a:latin typeface="Dosis"/>
                <a:ea typeface="Dosis"/>
                <a:cs typeface="Dosis"/>
                <a:sym typeface="Dosis"/>
              </a:rPr>
              <a:t>rabilaputri@gmail.com</a:t>
            </a:r>
            <a:endParaRPr>
              <a:solidFill>
                <a:schemeClr val="dk1"/>
              </a:solidFill>
              <a:latin typeface="Dosis"/>
              <a:ea typeface="Dosis"/>
              <a:cs typeface="Dosis"/>
              <a:sym typeface="Dosis"/>
            </a:endParaRPr>
          </a:p>
          <a:p>
            <a:pPr marL="0" lvl="0" indent="0" algn="l" rtl="0">
              <a:lnSpc>
                <a:spcPct val="115000"/>
              </a:lnSpc>
              <a:spcBef>
                <a:spcPts val="0"/>
              </a:spcBef>
              <a:spcAft>
                <a:spcPts val="0"/>
              </a:spcAft>
              <a:buNone/>
            </a:pPr>
            <a:r>
              <a:rPr lang="en" u="sng">
                <a:solidFill>
                  <a:schemeClr val="hlink"/>
                </a:solidFill>
                <a:latin typeface="Dosis"/>
                <a:ea typeface="Dosis"/>
                <a:cs typeface="Dosis"/>
                <a:sym typeface="Dosis"/>
                <a:hlinkClick r:id="rId6"/>
              </a:rPr>
              <a:t>https://www.linkedin.com/in/wika-rabila-putri/</a:t>
            </a:r>
            <a:endParaRPr u="sng">
              <a:solidFill>
                <a:schemeClr val="hlink"/>
              </a:solidFill>
              <a:latin typeface="Dosis"/>
              <a:ea typeface="Dosis"/>
              <a:cs typeface="Dosis"/>
              <a:sym typeface="Dosis"/>
            </a:endParaRPr>
          </a:p>
          <a:p>
            <a:pPr marL="0" lvl="0" indent="0" algn="l" rtl="0">
              <a:lnSpc>
                <a:spcPct val="115000"/>
              </a:lnSpc>
              <a:spcBef>
                <a:spcPts val="0"/>
              </a:spcBef>
              <a:spcAft>
                <a:spcPts val="0"/>
              </a:spcAft>
              <a:buNone/>
            </a:pPr>
            <a:r>
              <a:rPr lang="en">
                <a:solidFill>
                  <a:schemeClr val="dk1"/>
                </a:solidFill>
                <a:latin typeface="Dosis"/>
                <a:ea typeface="Dosis"/>
                <a:cs typeface="Dosis"/>
                <a:sym typeface="Dosis"/>
              </a:rPr>
              <a:t>Bandung, Indonesia</a:t>
            </a:r>
            <a:endParaRPr>
              <a:solidFill>
                <a:schemeClr val="dk1"/>
              </a:solidFill>
              <a:latin typeface="Dosis"/>
              <a:ea typeface="Dosis"/>
              <a:cs typeface="Dosis"/>
              <a:sym typeface="Dosis"/>
            </a:endParaRPr>
          </a:p>
          <a:p>
            <a:pPr marL="0" lvl="0" indent="0" algn="l" rtl="0">
              <a:lnSpc>
                <a:spcPct val="115000"/>
              </a:lnSpc>
              <a:spcBef>
                <a:spcPts val="0"/>
              </a:spcBef>
              <a:spcAft>
                <a:spcPts val="0"/>
              </a:spcAft>
              <a:buNone/>
            </a:pPr>
            <a:endParaRPr sz="1200">
              <a:solidFill>
                <a:schemeClr val="dk1"/>
              </a:solidFill>
              <a:latin typeface="Dosis"/>
              <a:ea typeface="Dosis"/>
              <a:cs typeface="Dosis"/>
              <a:sym typeface="Dosis"/>
            </a:endParaRPr>
          </a:p>
          <a:p>
            <a:pPr marL="0" lvl="0" indent="0" algn="just" rtl="0">
              <a:lnSpc>
                <a:spcPct val="115000"/>
              </a:lnSpc>
              <a:spcBef>
                <a:spcPts val="0"/>
              </a:spcBef>
              <a:spcAft>
                <a:spcPts val="0"/>
              </a:spcAft>
              <a:buNone/>
            </a:pPr>
            <a:r>
              <a:rPr lang="en" sz="1300">
                <a:solidFill>
                  <a:schemeClr val="dk1"/>
                </a:solidFill>
                <a:latin typeface="Dosis"/>
                <a:ea typeface="Dosis"/>
                <a:cs typeface="Dosis"/>
                <a:sym typeface="Dosis"/>
              </a:rPr>
              <a:t>Fresh graduate with a keen interest in data and finance. Armed with hands-on experience in SQL, Python, Excel, and data visualization from rigorous projects and a specialized bootcamp, Wika excels at turning complex data into actionable insights. With a solid foundation in financial management and a strong drive for data-driven decision-making, Wika is eager to contribute to a forward-thinking team as a Business Analyst. Her goal is to leverage her analytical skills and passion for data to help optimize business strategies and drive impactful results.</a:t>
            </a:r>
            <a:endParaRPr sz="1300">
              <a:solidFill>
                <a:schemeClr val="dk1"/>
              </a:solidFill>
              <a:latin typeface="Dosis"/>
              <a:ea typeface="Dosis"/>
              <a:cs typeface="Dosis"/>
              <a:sym typeface="Dosi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g285507a7c5c_0_178"/>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237" name="Google Shape;237;g285507a7c5c_0_17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pic>
        <p:nvPicPr>
          <p:cNvPr id="238" name="Google Shape;238;g285507a7c5c_0_178"/>
          <p:cNvPicPr preferRelativeResize="0"/>
          <p:nvPr/>
        </p:nvPicPr>
        <p:blipFill>
          <a:blip r:embed="rId5">
            <a:alphaModFix/>
          </a:blip>
          <a:stretch>
            <a:fillRect/>
          </a:stretch>
        </p:blipFill>
        <p:spPr>
          <a:xfrm>
            <a:off x="179663" y="3355100"/>
            <a:ext cx="8650425" cy="1664900"/>
          </a:xfrm>
          <a:prstGeom prst="rect">
            <a:avLst/>
          </a:prstGeom>
          <a:noFill/>
          <a:ln>
            <a:noFill/>
          </a:ln>
        </p:spPr>
      </p:pic>
      <p:pic>
        <p:nvPicPr>
          <p:cNvPr id="239" name="Google Shape;239;g285507a7c5c_0_178"/>
          <p:cNvPicPr preferRelativeResize="0"/>
          <p:nvPr/>
        </p:nvPicPr>
        <p:blipFill>
          <a:blip r:embed="rId6">
            <a:alphaModFix/>
          </a:blip>
          <a:stretch>
            <a:fillRect/>
          </a:stretch>
        </p:blipFill>
        <p:spPr>
          <a:xfrm>
            <a:off x="303225" y="185625"/>
            <a:ext cx="5562076" cy="3040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g285507a7c5c_0_193"/>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245" name="Google Shape;245;g285507a7c5c_0_193"/>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pic>
        <p:nvPicPr>
          <p:cNvPr id="246" name="Google Shape;246;g285507a7c5c_0_193"/>
          <p:cNvPicPr preferRelativeResize="0"/>
          <p:nvPr/>
        </p:nvPicPr>
        <p:blipFill>
          <a:blip r:embed="rId5">
            <a:alphaModFix/>
          </a:blip>
          <a:stretch>
            <a:fillRect/>
          </a:stretch>
        </p:blipFill>
        <p:spPr>
          <a:xfrm>
            <a:off x="775425" y="797350"/>
            <a:ext cx="6987799" cy="42326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g285507a7c5c_0_201"/>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252" name="Google Shape;252;g285507a7c5c_0_201"/>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253" name="Google Shape;253;g285507a7c5c_0_201"/>
          <p:cNvSpPr/>
          <p:nvPr/>
        </p:nvSpPr>
        <p:spPr>
          <a:xfrm>
            <a:off x="0" y="2076600"/>
            <a:ext cx="9144000" cy="9903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5000"/>
              <a:buFont typeface="Arial"/>
              <a:buNone/>
            </a:pPr>
            <a:r>
              <a:rPr lang="en" sz="3000" b="1">
                <a:solidFill>
                  <a:schemeClr val="accent5"/>
                </a:solidFill>
                <a:latin typeface="Rubik"/>
                <a:ea typeface="Rubik"/>
                <a:cs typeface="Rubik"/>
                <a:sym typeface="Rubik"/>
              </a:rPr>
              <a:t>Evaluation</a:t>
            </a:r>
            <a:endParaRPr sz="1400" b="0" i="0" u="none" strike="noStrike" cap="none">
              <a:solidFill>
                <a:srgbClr val="000000"/>
              </a:solidFill>
              <a:latin typeface="Arial"/>
              <a:ea typeface="Arial"/>
              <a:cs typeface="Arial"/>
              <a:sym typeface="Arial"/>
            </a:endParaRPr>
          </a:p>
        </p:txBody>
      </p:sp>
      <p:cxnSp>
        <p:nvCxnSpPr>
          <p:cNvPr id="254" name="Google Shape;254;g285507a7c5c_0_201"/>
          <p:cNvCxnSpPr/>
          <p:nvPr/>
        </p:nvCxnSpPr>
        <p:spPr>
          <a:xfrm>
            <a:off x="3894000" y="2814900"/>
            <a:ext cx="1356000" cy="0"/>
          </a:xfrm>
          <a:prstGeom prst="straightConnector1">
            <a:avLst/>
          </a:prstGeom>
          <a:noFill/>
          <a:ln w="76200" cap="flat" cmpd="sng">
            <a:solidFill>
              <a:schemeClr val="accent4"/>
            </a:solidFill>
            <a:prstDash val="solid"/>
            <a:round/>
            <a:headEnd type="none" w="sm" len="sm"/>
            <a:tailEnd type="none" w="sm" len="sm"/>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g285507a7c5c_0_209"/>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260" name="Google Shape;260;g285507a7c5c_0_20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261" name="Google Shape;261;g285507a7c5c_0_209"/>
          <p:cNvSpPr txBox="1"/>
          <p:nvPr/>
        </p:nvSpPr>
        <p:spPr>
          <a:xfrm>
            <a:off x="458750" y="563850"/>
            <a:ext cx="2268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Rubik"/>
                <a:ea typeface="Rubik"/>
                <a:cs typeface="Rubik"/>
                <a:sym typeface="Rubik"/>
              </a:rPr>
              <a:t>Model Evaluation</a:t>
            </a:r>
            <a:r>
              <a:rPr lang="en" sz="1800" b="1" i="0" u="none" strike="noStrike" cap="none">
                <a:solidFill>
                  <a:srgbClr val="019FAB"/>
                </a:solidFill>
                <a:latin typeface="Rubik"/>
                <a:ea typeface="Rubik"/>
                <a:cs typeface="Rubik"/>
                <a:sym typeface="Rubik"/>
              </a:rPr>
              <a:t>.</a:t>
            </a:r>
            <a:endParaRPr sz="1800" b="1" i="0" u="none" strike="noStrike" cap="none">
              <a:solidFill>
                <a:srgbClr val="019FAB"/>
              </a:solidFill>
              <a:latin typeface="Rubik"/>
              <a:ea typeface="Rubik"/>
              <a:cs typeface="Rubik"/>
              <a:sym typeface="Rubik"/>
            </a:endParaRPr>
          </a:p>
        </p:txBody>
      </p:sp>
      <p:pic>
        <p:nvPicPr>
          <p:cNvPr id="262" name="Google Shape;262;g285507a7c5c_0_209"/>
          <p:cNvPicPr preferRelativeResize="0"/>
          <p:nvPr/>
        </p:nvPicPr>
        <p:blipFill>
          <a:blip r:embed="rId5">
            <a:alphaModFix/>
          </a:blip>
          <a:stretch>
            <a:fillRect/>
          </a:stretch>
        </p:blipFill>
        <p:spPr>
          <a:xfrm>
            <a:off x="2631525" y="1025550"/>
            <a:ext cx="3562350" cy="3733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g285507a7c5c_0_221"/>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268" name="Google Shape;268;g285507a7c5c_0_221"/>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269" name="Google Shape;269;g285507a7c5c_0_221"/>
          <p:cNvSpPr txBox="1"/>
          <p:nvPr/>
        </p:nvSpPr>
        <p:spPr>
          <a:xfrm>
            <a:off x="458750" y="563850"/>
            <a:ext cx="2268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Rubik"/>
                <a:ea typeface="Rubik"/>
                <a:cs typeface="Rubik"/>
                <a:sym typeface="Rubik"/>
              </a:rPr>
              <a:t>Model Evaluation</a:t>
            </a:r>
            <a:r>
              <a:rPr lang="en" sz="1800" b="1" i="0" u="none" strike="noStrike" cap="none">
                <a:solidFill>
                  <a:srgbClr val="019FAB"/>
                </a:solidFill>
                <a:latin typeface="Rubik"/>
                <a:ea typeface="Rubik"/>
                <a:cs typeface="Rubik"/>
                <a:sym typeface="Rubik"/>
              </a:rPr>
              <a:t>.</a:t>
            </a:r>
            <a:endParaRPr sz="1800" b="1" i="0" u="none" strike="noStrike" cap="none">
              <a:solidFill>
                <a:srgbClr val="019FAB"/>
              </a:solidFill>
              <a:latin typeface="Rubik"/>
              <a:ea typeface="Rubik"/>
              <a:cs typeface="Rubik"/>
              <a:sym typeface="Rubik"/>
            </a:endParaRPr>
          </a:p>
        </p:txBody>
      </p:sp>
      <p:graphicFrame>
        <p:nvGraphicFramePr>
          <p:cNvPr id="270" name="Google Shape;270;g285507a7c5c_0_221"/>
          <p:cNvGraphicFramePr/>
          <p:nvPr/>
        </p:nvGraphicFramePr>
        <p:xfrm>
          <a:off x="329200" y="1142225"/>
          <a:ext cx="3000000" cy="3000000"/>
        </p:xfrm>
        <a:graphic>
          <a:graphicData uri="http://schemas.openxmlformats.org/drawingml/2006/table">
            <a:tbl>
              <a:tblPr>
                <a:noFill/>
                <a:tableStyleId>{585E098C-020F-4F17-99F9-87C1DD436A7A}</a:tableStyleId>
              </a:tblPr>
              <a:tblGrid>
                <a:gridCol w="2121400">
                  <a:extLst>
                    <a:ext uri="{9D8B030D-6E8A-4147-A177-3AD203B41FA5}">
                      <a16:colId xmlns:a16="http://schemas.microsoft.com/office/drawing/2014/main" val="20000"/>
                    </a:ext>
                  </a:extLst>
                </a:gridCol>
                <a:gridCol w="2121400">
                  <a:extLst>
                    <a:ext uri="{9D8B030D-6E8A-4147-A177-3AD203B41FA5}">
                      <a16:colId xmlns:a16="http://schemas.microsoft.com/office/drawing/2014/main" val="20001"/>
                    </a:ext>
                  </a:extLst>
                </a:gridCol>
                <a:gridCol w="2121400">
                  <a:extLst>
                    <a:ext uri="{9D8B030D-6E8A-4147-A177-3AD203B41FA5}">
                      <a16:colId xmlns:a16="http://schemas.microsoft.com/office/drawing/2014/main" val="20002"/>
                    </a:ext>
                  </a:extLst>
                </a:gridCol>
                <a:gridCol w="2121400">
                  <a:extLst>
                    <a:ext uri="{9D8B030D-6E8A-4147-A177-3AD203B41FA5}">
                      <a16:colId xmlns:a16="http://schemas.microsoft.com/office/drawing/2014/main" val="20003"/>
                    </a:ext>
                  </a:extLst>
                </a:gridCol>
              </a:tblGrid>
              <a:tr h="3701650">
                <a:tc>
                  <a:txBody>
                    <a:bodyPr/>
                    <a:lstStyle/>
                    <a:p>
                      <a:pPr marL="0" lvl="0" indent="0" algn="l" rtl="0">
                        <a:lnSpc>
                          <a:spcPct val="115000"/>
                        </a:lnSpc>
                        <a:spcBef>
                          <a:spcPts val="1200"/>
                        </a:spcBef>
                        <a:spcAft>
                          <a:spcPts val="0"/>
                        </a:spcAft>
                        <a:buClr>
                          <a:schemeClr val="dk1"/>
                        </a:buClr>
                        <a:buSzPts val="1100"/>
                        <a:buFont typeface="Arial"/>
                        <a:buNone/>
                      </a:pPr>
                      <a:r>
                        <a:rPr lang="en" sz="1200" b="1">
                          <a:solidFill>
                            <a:schemeClr val="dk1"/>
                          </a:solidFill>
                          <a:latin typeface="Rubik"/>
                          <a:ea typeface="Rubik"/>
                          <a:cs typeface="Rubik"/>
                          <a:sym typeface="Rubik"/>
                        </a:rPr>
                        <a:t>Significant Reduction in Bad Loans</a:t>
                      </a:r>
                      <a:endParaRPr sz="1200" b="1">
                        <a:solidFill>
                          <a:schemeClr val="dk1"/>
                        </a:solidFill>
                        <a:latin typeface="Rubik"/>
                        <a:ea typeface="Rubik"/>
                        <a:cs typeface="Rubik"/>
                        <a:sym typeface="Rubik"/>
                      </a:endParaRPr>
                    </a:p>
                    <a:p>
                      <a:pPr marL="228600" lvl="0" indent="-304800" algn="l" rtl="0">
                        <a:lnSpc>
                          <a:spcPct val="115000"/>
                        </a:lnSpc>
                        <a:spcBef>
                          <a:spcPts val="1200"/>
                        </a:spcBef>
                        <a:spcAft>
                          <a:spcPts val="0"/>
                        </a:spcAft>
                        <a:buClr>
                          <a:schemeClr val="dk1"/>
                        </a:buClr>
                        <a:buSzPts val="1200"/>
                        <a:buChar char="●"/>
                      </a:pPr>
                      <a:r>
                        <a:rPr lang="en" sz="1200">
                          <a:solidFill>
                            <a:schemeClr val="dk1"/>
                          </a:solidFill>
                          <a:latin typeface="Rubik"/>
                          <a:ea typeface="Rubik"/>
                          <a:cs typeface="Rubik"/>
                          <a:sym typeface="Rubik"/>
                        </a:rPr>
                        <a:t>Total Bad Loans Before: 55,332</a:t>
                      </a:r>
                      <a:endParaRPr sz="1200">
                        <a:solidFill>
                          <a:schemeClr val="dk1"/>
                        </a:solidFill>
                        <a:latin typeface="Rubik"/>
                        <a:ea typeface="Rubik"/>
                        <a:cs typeface="Rubik"/>
                        <a:sym typeface="Rubik"/>
                      </a:endParaRPr>
                    </a:p>
                    <a:p>
                      <a:pPr marL="228600" lvl="0" indent="-304800" algn="l" rtl="0">
                        <a:lnSpc>
                          <a:spcPct val="115000"/>
                        </a:lnSpc>
                        <a:spcBef>
                          <a:spcPts val="0"/>
                        </a:spcBef>
                        <a:spcAft>
                          <a:spcPts val="0"/>
                        </a:spcAft>
                        <a:buClr>
                          <a:schemeClr val="dk1"/>
                        </a:buClr>
                        <a:buSzPts val="1200"/>
                        <a:buChar char="●"/>
                      </a:pPr>
                      <a:r>
                        <a:rPr lang="en" sz="1200">
                          <a:solidFill>
                            <a:schemeClr val="dk1"/>
                          </a:solidFill>
                          <a:latin typeface="Rubik"/>
                          <a:ea typeface="Rubik"/>
                          <a:cs typeface="Rubik"/>
                          <a:sym typeface="Rubik"/>
                        </a:rPr>
                        <a:t>Total Bad Loans After: 10,980</a:t>
                      </a:r>
                      <a:endParaRPr sz="1200">
                        <a:solidFill>
                          <a:schemeClr val="dk1"/>
                        </a:solidFill>
                        <a:latin typeface="Rubik"/>
                        <a:ea typeface="Rubik"/>
                        <a:cs typeface="Rubik"/>
                        <a:sym typeface="Rubik"/>
                      </a:endParaRPr>
                    </a:p>
                    <a:p>
                      <a:pPr marL="228600" lvl="0" indent="-304800" algn="l" rtl="0">
                        <a:lnSpc>
                          <a:spcPct val="115000"/>
                        </a:lnSpc>
                        <a:spcBef>
                          <a:spcPts val="0"/>
                        </a:spcBef>
                        <a:spcAft>
                          <a:spcPts val="0"/>
                        </a:spcAft>
                        <a:buClr>
                          <a:schemeClr val="dk1"/>
                        </a:buClr>
                        <a:buSzPts val="1200"/>
                        <a:buChar char="●"/>
                      </a:pPr>
                      <a:r>
                        <a:rPr lang="en" sz="1200">
                          <a:solidFill>
                            <a:schemeClr val="dk1"/>
                          </a:solidFill>
                          <a:latin typeface="Rubik"/>
                          <a:ea typeface="Rubik"/>
                          <a:cs typeface="Rubik"/>
                          <a:sym typeface="Rubik"/>
                        </a:rPr>
                        <a:t>Decrease in Bad Loans: -44,352</a:t>
                      </a:r>
                      <a:endParaRPr sz="1200">
                        <a:solidFill>
                          <a:schemeClr val="dk1"/>
                        </a:solidFill>
                        <a:latin typeface="Rubik"/>
                        <a:ea typeface="Rubik"/>
                        <a:cs typeface="Rubik"/>
                        <a:sym typeface="Rubik"/>
                      </a:endParaRPr>
                    </a:p>
                    <a:p>
                      <a:pPr marL="228600" lvl="0" indent="-304800" algn="l" rtl="0">
                        <a:lnSpc>
                          <a:spcPct val="115000"/>
                        </a:lnSpc>
                        <a:spcBef>
                          <a:spcPts val="0"/>
                        </a:spcBef>
                        <a:spcAft>
                          <a:spcPts val="0"/>
                        </a:spcAft>
                        <a:buClr>
                          <a:schemeClr val="dk1"/>
                        </a:buClr>
                        <a:buSzPts val="1200"/>
                        <a:buChar char="●"/>
                      </a:pPr>
                      <a:r>
                        <a:rPr lang="en" sz="1200">
                          <a:solidFill>
                            <a:schemeClr val="dk1"/>
                          </a:solidFill>
                          <a:latin typeface="Rubik"/>
                          <a:ea typeface="Rubik"/>
                          <a:cs typeface="Rubik"/>
                          <a:sym typeface="Rubik"/>
                        </a:rPr>
                        <a:t>Default Rate Before: 11.9%</a:t>
                      </a:r>
                      <a:endParaRPr sz="1200">
                        <a:solidFill>
                          <a:schemeClr val="dk1"/>
                        </a:solidFill>
                        <a:latin typeface="Rubik"/>
                        <a:ea typeface="Rubik"/>
                        <a:cs typeface="Rubik"/>
                        <a:sym typeface="Rubik"/>
                      </a:endParaRPr>
                    </a:p>
                    <a:p>
                      <a:pPr marL="228600" lvl="0" indent="-304800" algn="l" rtl="0">
                        <a:lnSpc>
                          <a:spcPct val="115000"/>
                        </a:lnSpc>
                        <a:spcBef>
                          <a:spcPts val="0"/>
                        </a:spcBef>
                        <a:spcAft>
                          <a:spcPts val="0"/>
                        </a:spcAft>
                        <a:buClr>
                          <a:schemeClr val="dk1"/>
                        </a:buClr>
                        <a:buSzPts val="1200"/>
                        <a:buChar char="●"/>
                      </a:pPr>
                      <a:r>
                        <a:rPr lang="en" sz="1200">
                          <a:solidFill>
                            <a:schemeClr val="dk1"/>
                          </a:solidFill>
                          <a:latin typeface="Rubik"/>
                          <a:ea typeface="Rubik"/>
                          <a:cs typeface="Rubik"/>
                          <a:sym typeface="Rubik"/>
                        </a:rPr>
                        <a:t>Default Rate After: 2.4%</a:t>
                      </a:r>
                      <a:endParaRPr sz="1200">
                        <a:solidFill>
                          <a:schemeClr val="dk1"/>
                        </a:solidFill>
                        <a:latin typeface="Rubik"/>
                        <a:ea typeface="Rubik"/>
                        <a:cs typeface="Rubik"/>
                        <a:sym typeface="Rubik"/>
                      </a:endParaRPr>
                    </a:p>
                    <a:p>
                      <a:pPr marL="228600" lvl="0" indent="-304800" algn="l" rtl="0">
                        <a:lnSpc>
                          <a:spcPct val="115000"/>
                        </a:lnSpc>
                        <a:spcBef>
                          <a:spcPts val="0"/>
                        </a:spcBef>
                        <a:spcAft>
                          <a:spcPts val="0"/>
                        </a:spcAft>
                        <a:buClr>
                          <a:schemeClr val="dk1"/>
                        </a:buClr>
                        <a:buSzPts val="1200"/>
                        <a:buChar char="●"/>
                      </a:pPr>
                      <a:r>
                        <a:rPr lang="en" sz="1200">
                          <a:solidFill>
                            <a:schemeClr val="dk1"/>
                          </a:solidFill>
                          <a:latin typeface="Rubik"/>
                          <a:ea typeface="Rubik"/>
                          <a:cs typeface="Rubik"/>
                          <a:sym typeface="Rubik"/>
                        </a:rPr>
                        <a:t>Decrease in Default Rate: -9.5%</a:t>
                      </a:r>
                      <a:endParaRPr sz="1200">
                        <a:latin typeface="Rubik"/>
                        <a:ea typeface="Rubik"/>
                        <a:cs typeface="Rubik"/>
                        <a:sym typeface="Rubik"/>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1200"/>
                        </a:spcBef>
                        <a:spcAft>
                          <a:spcPts val="0"/>
                        </a:spcAft>
                        <a:buClr>
                          <a:schemeClr val="dk1"/>
                        </a:buClr>
                        <a:buSzPts val="1100"/>
                        <a:buFont typeface="Arial"/>
                        <a:buNone/>
                      </a:pPr>
                      <a:r>
                        <a:rPr lang="en" sz="1200" b="1">
                          <a:solidFill>
                            <a:schemeClr val="dk1"/>
                          </a:solidFill>
                          <a:latin typeface="Rubik"/>
                          <a:ea typeface="Rubik"/>
                          <a:cs typeface="Rubik"/>
                          <a:sym typeface="Rubik"/>
                        </a:rPr>
                        <a:t>Increased Revenue</a:t>
                      </a:r>
                      <a:endParaRPr sz="1200" b="1">
                        <a:solidFill>
                          <a:schemeClr val="dk1"/>
                        </a:solidFill>
                        <a:latin typeface="Rubik"/>
                        <a:ea typeface="Rubik"/>
                        <a:cs typeface="Rubik"/>
                        <a:sym typeface="Rubik"/>
                      </a:endParaRPr>
                    </a:p>
                    <a:p>
                      <a:pPr marL="228600" lvl="0" indent="-304800" algn="l" rtl="0">
                        <a:lnSpc>
                          <a:spcPct val="115000"/>
                        </a:lnSpc>
                        <a:spcBef>
                          <a:spcPts val="1200"/>
                        </a:spcBef>
                        <a:spcAft>
                          <a:spcPts val="0"/>
                        </a:spcAft>
                        <a:buClr>
                          <a:schemeClr val="dk1"/>
                        </a:buClr>
                        <a:buSzPts val="1200"/>
                        <a:buChar char="●"/>
                      </a:pPr>
                      <a:r>
                        <a:rPr lang="en" sz="1200">
                          <a:solidFill>
                            <a:schemeClr val="dk1"/>
                          </a:solidFill>
                          <a:latin typeface="Rubik"/>
                          <a:ea typeface="Rubik"/>
                          <a:cs typeface="Rubik"/>
                          <a:sym typeface="Rubik"/>
                        </a:rPr>
                        <a:t>Total Revenue Before: $5,873,258,515</a:t>
                      </a:r>
                      <a:endParaRPr sz="1200">
                        <a:solidFill>
                          <a:schemeClr val="dk1"/>
                        </a:solidFill>
                        <a:latin typeface="Rubik"/>
                        <a:ea typeface="Rubik"/>
                        <a:cs typeface="Rubik"/>
                        <a:sym typeface="Rubik"/>
                      </a:endParaRPr>
                    </a:p>
                    <a:p>
                      <a:pPr marL="228600" lvl="0" indent="-304800" algn="l" rtl="0">
                        <a:lnSpc>
                          <a:spcPct val="115000"/>
                        </a:lnSpc>
                        <a:spcBef>
                          <a:spcPts val="0"/>
                        </a:spcBef>
                        <a:spcAft>
                          <a:spcPts val="0"/>
                        </a:spcAft>
                        <a:buClr>
                          <a:schemeClr val="dk1"/>
                        </a:buClr>
                        <a:buSzPts val="1200"/>
                        <a:buChar char="●"/>
                      </a:pPr>
                      <a:r>
                        <a:rPr lang="en" sz="1200">
                          <a:solidFill>
                            <a:schemeClr val="dk1"/>
                          </a:solidFill>
                          <a:latin typeface="Rubik"/>
                          <a:ea typeface="Rubik"/>
                          <a:cs typeface="Rubik"/>
                          <a:sym typeface="Rubik"/>
                        </a:rPr>
                        <a:t>Total Revenue After: $6,507,128,475</a:t>
                      </a:r>
                      <a:endParaRPr sz="1200">
                        <a:solidFill>
                          <a:schemeClr val="dk1"/>
                        </a:solidFill>
                        <a:latin typeface="Rubik"/>
                        <a:ea typeface="Rubik"/>
                        <a:cs typeface="Rubik"/>
                        <a:sym typeface="Rubik"/>
                      </a:endParaRPr>
                    </a:p>
                    <a:p>
                      <a:pPr marL="228600" lvl="0" indent="-304800" algn="l" rtl="0">
                        <a:lnSpc>
                          <a:spcPct val="115000"/>
                        </a:lnSpc>
                        <a:spcBef>
                          <a:spcPts val="0"/>
                        </a:spcBef>
                        <a:spcAft>
                          <a:spcPts val="0"/>
                        </a:spcAft>
                        <a:buClr>
                          <a:schemeClr val="dk1"/>
                        </a:buClr>
                        <a:buSzPts val="1200"/>
                        <a:buChar char="●"/>
                      </a:pPr>
                      <a:r>
                        <a:rPr lang="en" sz="1200">
                          <a:solidFill>
                            <a:schemeClr val="dk1"/>
                          </a:solidFill>
                          <a:latin typeface="Rubik"/>
                          <a:ea typeface="Rubik"/>
                          <a:cs typeface="Rubik"/>
                          <a:sym typeface="Rubik"/>
                        </a:rPr>
                        <a:t>Increase in Revenue: $633 million</a:t>
                      </a:r>
                      <a:endParaRPr sz="1200">
                        <a:latin typeface="Rubik"/>
                        <a:ea typeface="Rubik"/>
                        <a:cs typeface="Rubik"/>
                        <a:sym typeface="Rubik"/>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1200"/>
                        </a:spcBef>
                        <a:spcAft>
                          <a:spcPts val="0"/>
                        </a:spcAft>
                        <a:buClr>
                          <a:schemeClr val="dk1"/>
                        </a:buClr>
                        <a:buSzPts val="1100"/>
                        <a:buFont typeface="Arial"/>
                        <a:buNone/>
                      </a:pPr>
                      <a:r>
                        <a:rPr lang="en" sz="1200" b="1">
                          <a:solidFill>
                            <a:schemeClr val="dk1"/>
                          </a:solidFill>
                          <a:latin typeface="Rubik"/>
                          <a:ea typeface="Rubik"/>
                          <a:cs typeface="Rubik"/>
                          <a:sym typeface="Rubik"/>
                        </a:rPr>
                        <a:t>Reduction in Default Losses</a:t>
                      </a:r>
                      <a:endParaRPr sz="1200" b="1">
                        <a:solidFill>
                          <a:schemeClr val="dk1"/>
                        </a:solidFill>
                        <a:latin typeface="Rubik"/>
                        <a:ea typeface="Rubik"/>
                        <a:cs typeface="Rubik"/>
                        <a:sym typeface="Rubik"/>
                      </a:endParaRPr>
                    </a:p>
                    <a:p>
                      <a:pPr marL="228600" lvl="0" indent="-304800" algn="l" rtl="0">
                        <a:lnSpc>
                          <a:spcPct val="115000"/>
                        </a:lnSpc>
                        <a:spcBef>
                          <a:spcPts val="1200"/>
                        </a:spcBef>
                        <a:spcAft>
                          <a:spcPts val="0"/>
                        </a:spcAft>
                        <a:buClr>
                          <a:schemeClr val="dk1"/>
                        </a:buClr>
                        <a:buSzPts val="1200"/>
                        <a:buChar char="●"/>
                      </a:pPr>
                      <a:r>
                        <a:rPr lang="en" sz="1200">
                          <a:solidFill>
                            <a:schemeClr val="dk1"/>
                          </a:solidFill>
                          <a:latin typeface="Rubik"/>
                          <a:ea typeface="Rubik"/>
                          <a:cs typeface="Rubik"/>
                          <a:sym typeface="Rubik"/>
                        </a:rPr>
                        <a:t>Total Default Loss Amount Before: $790,793,935</a:t>
                      </a:r>
                      <a:endParaRPr sz="1200">
                        <a:solidFill>
                          <a:schemeClr val="dk1"/>
                        </a:solidFill>
                        <a:latin typeface="Rubik"/>
                        <a:ea typeface="Rubik"/>
                        <a:cs typeface="Rubik"/>
                        <a:sym typeface="Rubik"/>
                      </a:endParaRPr>
                    </a:p>
                    <a:p>
                      <a:pPr marL="228600" lvl="0" indent="-304800" algn="l" rtl="0">
                        <a:lnSpc>
                          <a:spcPct val="115000"/>
                        </a:lnSpc>
                        <a:spcBef>
                          <a:spcPts val="0"/>
                        </a:spcBef>
                        <a:spcAft>
                          <a:spcPts val="0"/>
                        </a:spcAft>
                        <a:buClr>
                          <a:schemeClr val="dk1"/>
                        </a:buClr>
                        <a:buSzPts val="1200"/>
                        <a:buChar char="●"/>
                      </a:pPr>
                      <a:r>
                        <a:rPr lang="en" sz="1200">
                          <a:solidFill>
                            <a:schemeClr val="dk1"/>
                          </a:solidFill>
                          <a:latin typeface="Rubik"/>
                          <a:ea typeface="Rubik"/>
                          <a:cs typeface="Rubik"/>
                          <a:sym typeface="Rubik"/>
                        </a:rPr>
                        <a:t>Total Default Loss Amount After: $156,923,975</a:t>
                      </a:r>
                      <a:endParaRPr sz="1200">
                        <a:solidFill>
                          <a:schemeClr val="dk1"/>
                        </a:solidFill>
                        <a:latin typeface="Rubik"/>
                        <a:ea typeface="Rubik"/>
                        <a:cs typeface="Rubik"/>
                        <a:sym typeface="Rubik"/>
                      </a:endParaRPr>
                    </a:p>
                    <a:p>
                      <a:pPr marL="228600" lvl="0" indent="-304800" algn="l" rtl="0">
                        <a:lnSpc>
                          <a:spcPct val="115000"/>
                        </a:lnSpc>
                        <a:spcBef>
                          <a:spcPts val="0"/>
                        </a:spcBef>
                        <a:spcAft>
                          <a:spcPts val="0"/>
                        </a:spcAft>
                        <a:buClr>
                          <a:schemeClr val="dk1"/>
                        </a:buClr>
                        <a:buSzPts val="1200"/>
                        <a:buChar char="●"/>
                      </a:pPr>
                      <a:r>
                        <a:rPr lang="en" sz="1200">
                          <a:solidFill>
                            <a:schemeClr val="dk1"/>
                          </a:solidFill>
                          <a:latin typeface="Rubik"/>
                          <a:ea typeface="Rubik"/>
                          <a:cs typeface="Rubik"/>
                          <a:sym typeface="Rubik"/>
                        </a:rPr>
                        <a:t>Decrease in Default Losses: -$633 million</a:t>
                      </a:r>
                      <a:endParaRPr sz="1200">
                        <a:latin typeface="Rubik"/>
                        <a:ea typeface="Rubik"/>
                        <a:cs typeface="Rubik"/>
                        <a:sym typeface="Rubik"/>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1200"/>
                        </a:spcBef>
                        <a:spcAft>
                          <a:spcPts val="0"/>
                        </a:spcAft>
                        <a:buClr>
                          <a:schemeClr val="dk1"/>
                        </a:buClr>
                        <a:buSzPts val="1100"/>
                        <a:buFont typeface="Arial"/>
                        <a:buNone/>
                      </a:pPr>
                      <a:r>
                        <a:rPr lang="en" sz="1200" b="1">
                          <a:solidFill>
                            <a:schemeClr val="dk1"/>
                          </a:solidFill>
                          <a:latin typeface="Rubik"/>
                          <a:ea typeface="Rubik"/>
                          <a:cs typeface="Rubik"/>
                          <a:sym typeface="Rubik"/>
                        </a:rPr>
                        <a:t>Net Revenue Boost</a:t>
                      </a:r>
                      <a:endParaRPr sz="1200" b="1">
                        <a:solidFill>
                          <a:schemeClr val="dk1"/>
                        </a:solidFill>
                        <a:latin typeface="Rubik"/>
                        <a:ea typeface="Rubik"/>
                        <a:cs typeface="Rubik"/>
                        <a:sym typeface="Rubik"/>
                      </a:endParaRPr>
                    </a:p>
                    <a:p>
                      <a:pPr marL="228600" lvl="0" indent="-304800" algn="l" rtl="0">
                        <a:lnSpc>
                          <a:spcPct val="115000"/>
                        </a:lnSpc>
                        <a:spcBef>
                          <a:spcPts val="1200"/>
                        </a:spcBef>
                        <a:spcAft>
                          <a:spcPts val="0"/>
                        </a:spcAft>
                        <a:buClr>
                          <a:schemeClr val="dk1"/>
                        </a:buClr>
                        <a:buSzPts val="1200"/>
                        <a:buChar char="●"/>
                      </a:pPr>
                      <a:r>
                        <a:rPr lang="en" sz="1200">
                          <a:solidFill>
                            <a:schemeClr val="dk1"/>
                          </a:solidFill>
                          <a:latin typeface="Rubik"/>
                          <a:ea typeface="Rubik"/>
                          <a:cs typeface="Rubik"/>
                          <a:sym typeface="Rubik"/>
                        </a:rPr>
                        <a:t>Net Revenue Before: $5,082,464,579</a:t>
                      </a:r>
                      <a:endParaRPr sz="1200">
                        <a:solidFill>
                          <a:schemeClr val="dk1"/>
                        </a:solidFill>
                        <a:latin typeface="Rubik"/>
                        <a:ea typeface="Rubik"/>
                        <a:cs typeface="Rubik"/>
                        <a:sym typeface="Rubik"/>
                      </a:endParaRPr>
                    </a:p>
                    <a:p>
                      <a:pPr marL="228600" lvl="0" indent="-304800" algn="l" rtl="0">
                        <a:lnSpc>
                          <a:spcPct val="115000"/>
                        </a:lnSpc>
                        <a:spcBef>
                          <a:spcPts val="0"/>
                        </a:spcBef>
                        <a:spcAft>
                          <a:spcPts val="0"/>
                        </a:spcAft>
                        <a:buClr>
                          <a:schemeClr val="dk1"/>
                        </a:buClr>
                        <a:buSzPts val="1200"/>
                        <a:buChar char="●"/>
                      </a:pPr>
                      <a:r>
                        <a:rPr lang="en" sz="1200">
                          <a:solidFill>
                            <a:schemeClr val="dk1"/>
                          </a:solidFill>
                          <a:latin typeface="Rubik"/>
                          <a:ea typeface="Rubik"/>
                          <a:cs typeface="Rubik"/>
                          <a:sym typeface="Rubik"/>
                        </a:rPr>
                        <a:t>Net Revenue After: $6,350,204,499</a:t>
                      </a:r>
                      <a:endParaRPr sz="1200">
                        <a:solidFill>
                          <a:schemeClr val="dk1"/>
                        </a:solidFill>
                        <a:latin typeface="Rubik"/>
                        <a:ea typeface="Rubik"/>
                        <a:cs typeface="Rubik"/>
                        <a:sym typeface="Rubik"/>
                      </a:endParaRPr>
                    </a:p>
                    <a:p>
                      <a:pPr marL="228600" lvl="0" indent="-304800" algn="l" rtl="0">
                        <a:lnSpc>
                          <a:spcPct val="115000"/>
                        </a:lnSpc>
                        <a:spcBef>
                          <a:spcPts val="0"/>
                        </a:spcBef>
                        <a:spcAft>
                          <a:spcPts val="0"/>
                        </a:spcAft>
                        <a:buClr>
                          <a:schemeClr val="dk1"/>
                        </a:buClr>
                        <a:buSzPts val="1200"/>
                        <a:buChar char="●"/>
                      </a:pPr>
                      <a:r>
                        <a:rPr lang="en" sz="1200">
                          <a:solidFill>
                            <a:schemeClr val="dk1"/>
                          </a:solidFill>
                          <a:latin typeface="Rubik"/>
                          <a:ea typeface="Rubik"/>
                          <a:cs typeface="Rubik"/>
                          <a:sym typeface="Rubik"/>
                        </a:rPr>
                        <a:t>Increase in Net Revenue: $1.27 billion</a:t>
                      </a:r>
                      <a:endParaRPr sz="1200">
                        <a:latin typeface="Rubik"/>
                        <a:ea typeface="Rubik"/>
                        <a:cs typeface="Rubik"/>
                        <a:sym typeface="Rubik"/>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g2dacafea569_2_193"/>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276" name="Google Shape;276;g2dacafea569_2_193"/>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277" name="Google Shape;277;g2dacafea569_2_193"/>
          <p:cNvSpPr/>
          <p:nvPr/>
        </p:nvSpPr>
        <p:spPr>
          <a:xfrm>
            <a:off x="0" y="2076600"/>
            <a:ext cx="9144000" cy="9903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a:solidFill>
                  <a:schemeClr val="dk1"/>
                </a:solidFill>
                <a:latin typeface="Rubik"/>
                <a:ea typeface="Rubik"/>
                <a:cs typeface="Rubik"/>
                <a:sym typeface="Rubik"/>
              </a:rPr>
              <a:t>Conclusion</a:t>
            </a:r>
            <a:endParaRPr sz="1400" b="0" i="0" u="none" strike="noStrike" cap="none">
              <a:solidFill>
                <a:srgbClr val="019FAB"/>
              </a:solidFill>
              <a:latin typeface="Arial"/>
              <a:ea typeface="Arial"/>
              <a:cs typeface="Arial"/>
              <a:sym typeface="Arial"/>
            </a:endParaRPr>
          </a:p>
        </p:txBody>
      </p:sp>
      <p:cxnSp>
        <p:nvCxnSpPr>
          <p:cNvPr id="278" name="Google Shape;278;g2dacafea569_2_193"/>
          <p:cNvCxnSpPr/>
          <p:nvPr/>
        </p:nvCxnSpPr>
        <p:spPr>
          <a:xfrm>
            <a:off x="3894000" y="2814900"/>
            <a:ext cx="1356000" cy="0"/>
          </a:xfrm>
          <a:prstGeom prst="straightConnector1">
            <a:avLst/>
          </a:prstGeom>
          <a:noFill/>
          <a:ln w="76200" cap="flat" cmpd="sng">
            <a:solidFill>
              <a:schemeClr val="accent4"/>
            </a:solidFill>
            <a:prstDash val="solid"/>
            <a:round/>
            <a:headEnd type="none" w="sm" len="sm"/>
            <a:tailEnd type="none" w="sm" len="sm"/>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g2dacafea569_2_186"/>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284" name="Google Shape;284;g2dacafea569_2_18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pic>
        <p:nvPicPr>
          <p:cNvPr id="285" name="Google Shape;285;g2dacafea569_2_186"/>
          <p:cNvPicPr preferRelativeResize="0"/>
          <p:nvPr/>
        </p:nvPicPr>
        <p:blipFill rotWithShape="1">
          <a:blip r:embed="rId5">
            <a:alphaModFix/>
          </a:blip>
          <a:srcRect/>
          <a:stretch/>
        </p:blipFill>
        <p:spPr>
          <a:xfrm>
            <a:off x="537275" y="2132763"/>
            <a:ext cx="1026625" cy="1026625"/>
          </a:xfrm>
          <a:prstGeom prst="rect">
            <a:avLst/>
          </a:prstGeom>
          <a:noFill/>
          <a:ln>
            <a:noFill/>
          </a:ln>
        </p:spPr>
      </p:pic>
      <p:sp>
        <p:nvSpPr>
          <p:cNvPr id="286" name="Google Shape;286;g2dacafea569_2_186"/>
          <p:cNvSpPr txBox="1"/>
          <p:nvPr/>
        </p:nvSpPr>
        <p:spPr>
          <a:xfrm>
            <a:off x="520225" y="447175"/>
            <a:ext cx="37737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chemeClr val="dk1"/>
                </a:solidFill>
                <a:latin typeface="Rubik"/>
                <a:ea typeface="Rubik"/>
                <a:cs typeface="Rubik"/>
                <a:sym typeface="Rubik"/>
              </a:rPr>
              <a:t>Conclucions</a:t>
            </a:r>
            <a:r>
              <a:rPr lang="en" sz="1800" b="1" i="0" u="none" strike="noStrike" cap="none">
                <a:solidFill>
                  <a:srgbClr val="019FAB"/>
                </a:solidFill>
                <a:latin typeface="Rubik"/>
                <a:ea typeface="Rubik"/>
                <a:cs typeface="Rubik"/>
                <a:sym typeface="Rubik"/>
              </a:rPr>
              <a:t>.</a:t>
            </a:r>
            <a:endParaRPr sz="1800" b="1" i="0" u="none" strike="noStrike" cap="none">
              <a:solidFill>
                <a:srgbClr val="019FAB"/>
              </a:solidFill>
              <a:latin typeface="Rubik"/>
              <a:ea typeface="Rubik"/>
              <a:cs typeface="Rubik"/>
              <a:sym typeface="Rubik"/>
            </a:endParaRPr>
          </a:p>
        </p:txBody>
      </p:sp>
      <p:sp>
        <p:nvSpPr>
          <p:cNvPr id="287" name="Google Shape;287;g2dacafea569_2_186"/>
          <p:cNvSpPr/>
          <p:nvPr/>
        </p:nvSpPr>
        <p:spPr>
          <a:xfrm>
            <a:off x="1563900" y="971925"/>
            <a:ext cx="7344900" cy="3863100"/>
          </a:xfrm>
          <a:prstGeom prst="roundRect">
            <a:avLst>
              <a:gd name="adj" fmla="val 16667"/>
            </a:avLst>
          </a:prstGeom>
          <a:noFill/>
          <a:ln w="19050" cap="flat" cmpd="sng">
            <a:solidFill>
              <a:srgbClr val="019FA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g2dacafea569_2_186"/>
          <p:cNvSpPr txBox="1"/>
          <p:nvPr/>
        </p:nvSpPr>
        <p:spPr>
          <a:xfrm>
            <a:off x="2207400" y="1298025"/>
            <a:ext cx="5110200" cy="72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Rubik"/>
              <a:ea typeface="Rubik"/>
              <a:cs typeface="Rubik"/>
              <a:sym typeface="Rubik"/>
            </a:endParaRPr>
          </a:p>
        </p:txBody>
      </p:sp>
      <p:sp>
        <p:nvSpPr>
          <p:cNvPr id="289" name="Google Shape;289;g2dacafea569_2_186"/>
          <p:cNvSpPr txBox="1"/>
          <p:nvPr/>
        </p:nvSpPr>
        <p:spPr>
          <a:xfrm>
            <a:off x="1979400" y="1196550"/>
            <a:ext cx="6738000" cy="336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200" b="1">
                <a:solidFill>
                  <a:schemeClr val="dk1"/>
                </a:solidFill>
              </a:rPr>
              <a:t>Ideal Model: XGBClassifier</a:t>
            </a:r>
            <a:endParaRPr sz="1200" b="1">
              <a:solidFill>
                <a:schemeClr val="dk1"/>
              </a:solidFill>
            </a:endParaRPr>
          </a:p>
          <a:p>
            <a:pPr marL="457200" lvl="0" indent="-304800" algn="l" rtl="0">
              <a:lnSpc>
                <a:spcPct val="115000"/>
              </a:lnSpc>
              <a:spcBef>
                <a:spcPts val="1200"/>
              </a:spcBef>
              <a:spcAft>
                <a:spcPts val="0"/>
              </a:spcAft>
              <a:buClr>
                <a:schemeClr val="dk1"/>
              </a:buClr>
              <a:buSzPts val="1200"/>
              <a:buChar char="●"/>
            </a:pPr>
            <a:r>
              <a:rPr lang="en" sz="1200" b="1">
                <a:solidFill>
                  <a:schemeClr val="dk1"/>
                </a:solidFill>
              </a:rPr>
              <a:t>Outstanding Model Performance:</a:t>
            </a:r>
            <a:endParaRPr sz="1200" b="1">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b="1">
                <a:solidFill>
                  <a:schemeClr val="dk1"/>
                </a:solidFill>
              </a:rPr>
              <a:t>High Accuracy:</a:t>
            </a:r>
            <a:r>
              <a:rPr lang="en" sz="1200">
                <a:solidFill>
                  <a:schemeClr val="dk1"/>
                </a:solidFill>
              </a:rPr>
              <a:t> XGBClassifier excels at identifying good loans with impressive accuracy.</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b="1">
                <a:solidFill>
                  <a:schemeClr val="dk1"/>
                </a:solidFill>
              </a:rPr>
              <a:t>Significant Reduction in Bad Loans:</a:t>
            </a:r>
            <a:r>
              <a:rPr lang="en" sz="1200">
                <a:solidFill>
                  <a:schemeClr val="dk1"/>
                </a:solidFill>
              </a:rPr>
              <a:t> Bad loans decreased drastically from 55,332 to 10,980.</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b="1">
                <a:solidFill>
                  <a:schemeClr val="dk1"/>
                </a:solidFill>
              </a:rPr>
              <a:t>Decrease in Default Rate:</a:t>
            </a:r>
            <a:r>
              <a:rPr lang="en" sz="1200">
                <a:solidFill>
                  <a:schemeClr val="dk1"/>
                </a:solidFill>
              </a:rPr>
              <a:t> Default rate fell from 11.9% to 2.4%.</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b="1">
                <a:solidFill>
                  <a:schemeClr val="dk1"/>
                </a:solidFill>
              </a:rPr>
              <a:t>Financial Improvement:</a:t>
            </a:r>
            <a:endParaRPr sz="1200" b="1">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b="1">
                <a:solidFill>
                  <a:schemeClr val="dk1"/>
                </a:solidFill>
              </a:rPr>
              <a:t>Increased Total Revenue:</a:t>
            </a:r>
            <a:r>
              <a:rPr lang="en" sz="1200">
                <a:solidFill>
                  <a:schemeClr val="dk1"/>
                </a:solidFill>
              </a:rPr>
              <a:t> Total revenue rose by approximately $633 million.</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b="1">
                <a:solidFill>
                  <a:schemeClr val="dk1"/>
                </a:solidFill>
              </a:rPr>
              <a:t>Reduction in Default Losses:</a:t>
            </a:r>
            <a:r>
              <a:rPr lang="en" sz="1200">
                <a:solidFill>
                  <a:schemeClr val="dk1"/>
                </a:solidFill>
              </a:rPr>
              <a:t> Default losses decreased by over $633 million.</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b="1">
                <a:solidFill>
                  <a:schemeClr val="dk1"/>
                </a:solidFill>
              </a:rPr>
              <a:t>Net Revenue Boost:</a:t>
            </a:r>
            <a:r>
              <a:rPr lang="en" sz="1200">
                <a:solidFill>
                  <a:schemeClr val="dk1"/>
                </a:solidFill>
              </a:rPr>
              <a:t> Net revenue increased by $1.27 billion.</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b="1">
                <a:solidFill>
                  <a:schemeClr val="dk1"/>
                </a:solidFill>
              </a:rPr>
              <a:t>Risk Management and Profitability:</a:t>
            </a:r>
            <a:endParaRPr sz="1200" b="1">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b="1">
                <a:solidFill>
                  <a:schemeClr val="dk1"/>
                </a:solidFill>
              </a:rPr>
              <a:t>Effective Risk Mitigation:</a:t>
            </a:r>
            <a:r>
              <a:rPr lang="en" sz="1200">
                <a:solidFill>
                  <a:schemeClr val="dk1"/>
                </a:solidFill>
              </a:rPr>
              <a:t> The model significantly reduces credit and default risk.</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b="1">
                <a:solidFill>
                  <a:schemeClr val="dk1"/>
                </a:solidFill>
              </a:rPr>
              <a:t>Enhanced Profitability:</a:t>
            </a:r>
            <a:r>
              <a:rPr lang="en" sz="1200">
                <a:solidFill>
                  <a:schemeClr val="dk1"/>
                </a:solidFill>
              </a:rPr>
              <a:t> Implementation of this model boosts the company's profitability potential.</a:t>
            </a:r>
            <a:endParaRPr sz="1200" b="1">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293"/>
        <p:cNvGrpSpPr/>
        <p:nvPr/>
      </p:nvGrpSpPr>
      <p:grpSpPr>
        <a:xfrm>
          <a:off x="0" y="0"/>
          <a:ext cx="0" cy="0"/>
          <a:chOff x="0" y="0"/>
          <a:chExt cx="0" cy="0"/>
        </a:xfrm>
      </p:grpSpPr>
      <p:sp>
        <p:nvSpPr>
          <p:cNvPr id="294" name="Google Shape;294;p8"/>
          <p:cNvSpPr txBox="1"/>
          <p:nvPr/>
        </p:nvSpPr>
        <p:spPr>
          <a:xfrm>
            <a:off x="2376000" y="1939850"/>
            <a:ext cx="4392000" cy="877200"/>
          </a:xfrm>
          <a:prstGeom prst="rect">
            <a:avLst/>
          </a:prstGeom>
          <a:noFill/>
          <a:ln>
            <a:noFill/>
          </a:ln>
          <a:effectLst>
            <a:outerShdw blurRad="57150" dist="19050" dir="5400000" algn="bl" rotWithShape="0">
              <a:srgbClr val="000000">
                <a:alpha val="48235"/>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500"/>
              <a:buFont typeface="Arial"/>
              <a:buNone/>
            </a:pPr>
            <a:r>
              <a:rPr lang="en" sz="4500" b="1" i="0" u="none" strike="noStrike" cap="none">
                <a:solidFill>
                  <a:schemeClr val="lt1"/>
                </a:solidFill>
                <a:latin typeface="Rubik"/>
                <a:ea typeface="Rubik"/>
                <a:cs typeface="Rubik"/>
                <a:sym typeface="Rubik"/>
              </a:rPr>
              <a:t>Thank You</a:t>
            </a:r>
            <a:endParaRPr sz="2000" b="0" i="0" u="none" strike="noStrike" cap="none">
              <a:solidFill>
                <a:schemeClr val="lt1"/>
              </a:solidFill>
              <a:latin typeface="Rubik"/>
              <a:ea typeface="Rubik"/>
              <a:cs typeface="Rubik"/>
              <a:sym typeface="Rubik"/>
            </a:endParaRPr>
          </a:p>
        </p:txBody>
      </p:sp>
      <p:pic>
        <p:nvPicPr>
          <p:cNvPr id="295" name="Google Shape;295;p8"/>
          <p:cNvPicPr preferRelativeResize="0"/>
          <p:nvPr/>
        </p:nvPicPr>
        <p:blipFill rotWithShape="1">
          <a:blip r:embed="rId3">
            <a:alphaModFix amt="10000"/>
          </a:blip>
          <a:srcRect/>
          <a:stretch/>
        </p:blipFill>
        <p:spPr>
          <a:xfrm>
            <a:off x="-7" y="2"/>
            <a:ext cx="9144001"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g285507a7c5c_0_16"/>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72" name="Google Shape;72;g285507a7c5c_0_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73" name="Google Shape;73;g285507a7c5c_0_16"/>
          <p:cNvSpPr txBox="1"/>
          <p:nvPr/>
        </p:nvSpPr>
        <p:spPr>
          <a:xfrm>
            <a:off x="398400" y="1453525"/>
            <a:ext cx="8405100" cy="2134800"/>
          </a:xfrm>
          <a:prstGeom prst="rect">
            <a:avLst/>
          </a:prstGeom>
          <a:noFill/>
          <a:ln>
            <a:noFill/>
          </a:ln>
        </p:spPr>
        <p:txBody>
          <a:bodyPr spcFirstLastPara="1" wrap="square" lIns="91425" tIns="91425" rIns="91425" bIns="91425" anchor="t" anchorCtr="0">
            <a:spAutoFit/>
          </a:bodyPr>
          <a:lstStyle/>
          <a:p>
            <a:pPr marL="0" lvl="0" indent="457200" algn="just" rtl="0">
              <a:lnSpc>
                <a:spcPct val="115000"/>
              </a:lnSpc>
              <a:spcBef>
                <a:spcPts val="0"/>
              </a:spcBef>
              <a:spcAft>
                <a:spcPts val="0"/>
              </a:spcAft>
              <a:buNone/>
            </a:pPr>
            <a:r>
              <a:rPr lang="en" b="1">
                <a:solidFill>
                  <a:schemeClr val="dk1"/>
                </a:solidFill>
                <a:latin typeface="Dosis"/>
                <a:ea typeface="Dosis"/>
                <a:cs typeface="Dosis"/>
                <a:sym typeface="Dosis"/>
              </a:rPr>
              <a:t>A financing company is aiming to enhance the precision of its credit risk assessment and management processes. The goal is to optimize loan approval decisions and mitigate financial losses resulting from defaults. To achieve this, we are developing a sophisticated machine learning model that leverages data from both approved and rejected loans.</a:t>
            </a:r>
            <a:endParaRPr b="1">
              <a:solidFill>
                <a:schemeClr val="dk1"/>
              </a:solidFill>
              <a:latin typeface="Dosis"/>
              <a:ea typeface="Dosis"/>
              <a:cs typeface="Dosis"/>
              <a:sym typeface="Dosis"/>
            </a:endParaRPr>
          </a:p>
          <a:p>
            <a:pPr marL="0" lvl="0" indent="457200" algn="just" rtl="0">
              <a:lnSpc>
                <a:spcPct val="115000"/>
              </a:lnSpc>
              <a:spcBef>
                <a:spcPts val="0"/>
              </a:spcBef>
              <a:spcAft>
                <a:spcPts val="0"/>
              </a:spcAft>
              <a:buNone/>
            </a:pPr>
            <a:r>
              <a:rPr lang="en" b="1">
                <a:solidFill>
                  <a:schemeClr val="dk1"/>
                </a:solidFill>
                <a:latin typeface="Dosis"/>
                <a:ea typeface="Dosis"/>
                <a:cs typeface="Dosis"/>
                <a:sym typeface="Dosis"/>
              </a:rPr>
              <a:t>The machine learning model will analyze historical loan data to predict credit risk with greater accuracy. By incorporating a comprehensive dataset, which includes detailed information on both successful and unsuccessful loan applications, the model is designed to identify patterns and signals indicative of high-risk borrowers.</a:t>
            </a:r>
            <a:endParaRPr b="1">
              <a:solidFill>
                <a:schemeClr val="dk1"/>
              </a:solidFill>
              <a:latin typeface="Dosis"/>
              <a:ea typeface="Dosis"/>
              <a:cs typeface="Dosis"/>
              <a:sym typeface="Dosis"/>
            </a:endParaRPr>
          </a:p>
          <a:p>
            <a:pPr marL="0" lvl="0" indent="0" algn="just" rtl="0">
              <a:lnSpc>
                <a:spcPct val="115000"/>
              </a:lnSpc>
              <a:spcBef>
                <a:spcPts val="0"/>
              </a:spcBef>
              <a:spcAft>
                <a:spcPts val="0"/>
              </a:spcAft>
              <a:buNone/>
            </a:pPr>
            <a:endParaRPr b="1">
              <a:solidFill>
                <a:schemeClr val="dk1"/>
              </a:solidFill>
              <a:latin typeface="Dosis"/>
              <a:ea typeface="Dosis"/>
              <a:cs typeface="Dosis"/>
              <a:sym typeface="Dosis"/>
            </a:endParaRPr>
          </a:p>
        </p:txBody>
      </p:sp>
      <p:sp>
        <p:nvSpPr>
          <p:cNvPr id="74" name="Google Shape;74;g285507a7c5c_0_16"/>
          <p:cNvSpPr txBox="1"/>
          <p:nvPr/>
        </p:nvSpPr>
        <p:spPr>
          <a:xfrm>
            <a:off x="340500" y="452038"/>
            <a:ext cx="8463000" cy="646500"/>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i="0" u="none" strike="noStrike" cap="none">
                <a:solidFill>
                  <a:srgbClr val="000000"/>
                </a:solidFill>
                <a:latin typeface="Rubik"/>
                <a:ea typeface="Rubik"/>
                <a:cs typeface="Rubik"/>
                <a:sym typeface="Rubik"/>
              </a:rPr>
              <a:t>Project </a:t>
            </a:r>
            <a:r>
              <a:rPr lang="en" sz="3000" b="1" i="0" u="none" strike="noStrike" cap="none">
                <a:solidFill>
                  <a:srgbClr val="0097A7"/>
                </a:solidFill>
                <a:latin typeface="Rubik"/>
                <a:ea typeface="Rubik"/>
                <a:cs typeface="Rubik"/>
                <a:sym typeface="Rubik"/>
              </a:rPr>
              <a:t>Portfolio</a:t>
            </a:r>
            <a:endParaRPr sz="3000" b="1" i="0" u="none" strike="noStrike" cap="none">
              <a:solidFill>
                <a:srgbClr val="0097A7"/>
              </a:solidFill>
              <a:latin typeface="Rubik"/>
              <a:ea typeface="Rubik"/>
              <a:cs typeface="Rubik"/>
              <a:sym typeface="Rubik"/>
            </a:endParaRPr>
          </a:p>
        </p:txBody>
      </p:sp>
      <p:sp>
        <p:nvSpPr>
          <p:cNvPr id="75" name="Google Shape;75;g285507a7c5c_0_16"/>
          <p:cNvSpPr txBox="1"/>
          <p:nvPr/>
        </p:nvSpPr>
        <p:spPr>
          <a:xfrm>
            <a:off x="6054900" y="4459875"/>
            <a:ext cx="3089100" cy="6465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1100"/>
              <a:buFont typeface="Arial"/>
              <a:buNone/>
            </a:pPr>
            <a:r>
              <a:rPr lang="en" sz="1200" b="1" i="0" u="none" strike="noStrike" cap="none">
                <a:solidFill>
                  <a:srgbClr val="000000"/>
                </a:solidFill>
                <a:latin typeface="Rubik"/>
                <a:ea typeface="Rubik"/>
                <a:cs typeface="Rubik"/>
                <a:sym typeface="Rubik"/>
              </a:rPr>
              <a:t>Project explanation video: </a:t>
            </a:r>
            <a:r>
              <a:rPr lang="en" sz="1200" b="1" i="0" u="sng" strike="noStrike" cap="none">
                <a:solidFill>
                  <a:schemeClr val="hlink"/>
                </a:solidFill>
                <a:latin typeface="Rubik"/>
                <a:ea typeface="Rubik"/>
                <a:cs typeface="Rubik"/>
                <a:sym typeface="Rubik"/>
                <a:hlinkClick r:id="rId5"/>
              </a:rPr>
              <a:t>Click here!</a:t>
            </a:r>
            <a:r>
              <a:rPr lang="en" sz="1200" b="1" i="0" u="none" strike="noStrike" cap="none">
                <a:solidFill>
                  <a:srgbClr val="000000"/>
                </a:solidFill>
                <a:latin typeface="Rubik"/>
                <a:ea typeface="Rubik"/>
                <a:cs typeface="Rubik"/>
                <a:sym typeface="Rubik"/>
              </a:rPr>
              <a:t> </a:t>
            </a:r>
            <a:endParaRPr sz="1200" b="1" i="0" u="none" strike="noStrike" cap="none">
              <a:solidFill>
                <a:srgbClr val="000000"/>
              </a:solidFill>
              <a:latin typeface="Rubik"/>
              <a:ea typeface="Rubik"/>
              <a:cs typeface="Rubik"/>
              <a:sym typeface="Rubik"/>
            </a:endParaRPr>
          </a:p>
          <a:p>
            <a:pPr marL="0" marR="0" lvl="0" indent="0" algn="just" rtl="0">
              <a:lnSpc>
                <a:spcPct val="150000"/>
              </a:lnSpc>
              <a:spcBef>
                <a:spcPts val="0"/>
              </a:spcBef>
              <a:spcAft>
                <a:spcPts val="0"/>
              </a:spcAft>
              <a:buClr>
                <a:srgbClr val="000000"/>
              </a:buClr>
              <a:buSzPts val="1100"/>
              <a:buFont typeface="Arial"/>
              <a:buNone/>
            </a:pPr>
            <a:r>
              <a:rPr lang="en" sz="1200" b="1">
                <a:latin typeface="Rubik"/>
                <a:ea typeface="Rubik"/>
                <a:cs typeface="Rubik"/>
                <a:sym typeface="Rubik"/>
              </a:rPr>
              <a:t>Code:</a:t>
            </a:r>
            <a:r>
              <a:rPr lang="en" sz="1200" b="1" i="0" u="none" strike="noStrike" cap="none">
                <a:solidFill>
                  <a:srgbClr val="000000"/>
                </a:solidFill>
                <a:latin typeface="Rubik"/>
                <a:ea typeface="Rubik"/>
                <a:cs typeface="Rubik"/>
                <a:sym typeface="Rubik"/>
              </a:rPr>
              <a:t> </a:t>
            </a:r>
            <a:r>
              <a:rPr lang="en" sz="1200" b="1" i="0" u="sng" strike="noStrike" cap="none">
                <a:solidFill>
                  <a:schemeClr val="hlink"/>
                </a:solidFill>
                <a:latin typeface="Rubik"/>
                <a:ea typeface="Rubik"/>
                <a:cs typeface="Rubik"/>
                <a:sym typeface="Rubik"/>
                <a:hlinkClick r:id="rId6"/>
              </a:rPr>
              <a:t>Click here! (GitHub)</a:t>
            </a:r>
            <a:endParaRPr sz="1000" b="1" i="1" u="none" strike="noStrike" cap="none">
              <a:solidFill>
                <a:srgbClr val="000000"/>
              </a:solidFill>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g285507a7c5c_0_26"/>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81" name="Google Shape;81;g285507a7c5c_0_2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82" name="Google Shape;82;g285507a7c5c_0_26"/>
          <p:cNvSpPr txBox="1"/>
          <p:nvPr/>
        </p:nvSpPr>
        <p:spPr>
          <a:xfrm>
            <a:off x="340500" y="452038"/>
            <a:ext cx="8463000" cy="646500"/>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i="0" u="none" strike="noStrike" cap="none">
                <a:solidFill>
                  <a:srgbClr val="000000"/>
                </a:solidFill>
                <a:latin typeface="Rubik"/>
                <a:ea typeface="Rubik"/>
                <a:cs typeface="Rubik"/>
                <a:sym typeface="Rubik"/>
              </a:rPr>
              <a:t>About </a:t>
            </a:r>
            <a:r>
              <a:rPr lang="en" sz="3000" b="1" i="0" u="none" strike="noStrike" cap="none">
                <a:solidFill>
                  <a:srgbClr val="0097A7"/>
                </a:solidFill>
                <a:latin typeface="Rubik"/>
                <a:ea typeface="Rubik"/>
                <a:cs typeface="Rubik"/>
                <a:sym typeface="Rubik"/>
              </a:rPr>
              <a:t>Company</a:t>
            </a:r>
            <a:endParaRPr sz="3000" b="1" i="0" u="none" strike="noStrike" cap="none">
              <a:solidFill>
                <a:srgbClr val="0097A7"/>
              </a:solidFill>
              <a:latin typeface="Rubik"/>
              <a:ea typeface="Rubik"/>
              <a:cs typeface="Rubik"/>
              <a:sym typeface="Rubik"/>
            </a:endParaRPr>
          </a:p>
        </p:txBody>
      </p:sp>
      <p:pic>
        <p:nvPicPr>
          <p:cNvPr id="83" name="Google Shape;83;g285507a7c5c_0_26"/>
          <p:cNvPicPr preferRelativeResize="0"/>
          <p:nvPr/>
        </p:nvPicPr>
        <p:blipFill>
          <a:blip r:embed="rId5">
            <a:alphaModFix/>
          </a:blip>
          <a:stretch>
            <a:fillRect/>
          </a:stretch>
        </p:blipFill>
        <p:spPr>
          <a:xfrm>
            <a:off x="411738" y="1187175"/>
            <a:ext cx="2257425" cy="838200"/>
          </a:xfrm>
          <a:prstGeom prst="rect">
            <a:avLst/>
          </a:prstGeom>
          <a:noFill/>
          <a:ln>
            <a:noFill/>
          </a:ln>
        </p:spPr>
      </p:pic>
      <p:sp>
        <p:nvSpPr>
          <p:cNvPr id="84" name="Google Shape;84;g285507a7c5c_0_26"/>
          <p:cNvSpPr txBox="1"/>
          <p:nvPr/>
        </p:nvSpPr>
        <p:spPr>
          <a:xfrm>
            <a:off x="460975" y="2114000"/>
            <a:ext cx="8402400" cy="2690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n" b="1">
                <a:latin typeface="Dosis"/>
                <a:ea typeface="Dosis"/>
                <a:cs typeface="Dosis"/>
                <a:sym typeface="Dosis"/>
              </a:rPr>
              <a:t>Established in 2002 by former bankers and management consultants with extensive experience in credit lifecycle management, score development, and performance management, ID/X Partners has a robust track record in serving corporations across Asia and Australia. Company expertise spans various industries, including financial services, telecommunications, manufacturing, and retail.</a:t>
            </a:r>
            <a:endParaRPr b="1">
              <a:latin typeface="Dosis"/>
              <a:ea typeface="Dosis"/>
              <a:cs typeface="Dosis"/>
              <a:sym typeface="Dosis"/>
            </a:endParaRPr>
          </a:p>
          <a:p>
            <a:pPr marL="0" lvl="0" indent="0" algn="just" rtl="0">
              <a:lnSpc>
                <a:spcPct val="115000"/>
              </a:lnSpc>
              <a:spcBef>
                <a:spcPts val="1200"/>
              </a:spcBef>
              <a:spcAft>
                <a:spcPts val="0"/>
              </a:spcAft>
              <a:buNone/>
            </a:pPr>
            <a:r>
              <a:rPr lang="en" b="1">
                <a:latin typeface="Dosis"/>
                <a:ea typeface="Dosis"/>
                <a:cs typeface="Dosis"/>
                <a:sym typeface="Dosis"/>
              </a:rPr>
              <a:t>ID/X Partners specializes in consulting services that leverage data analytics and decision-making solutions (DAD), combined with integrated risk management and marketing disciplines. Company goal is to help clients optimize portfolio profitability and business processes.</a:t>
            </a:r>
            <a:endParaRPr b="1">
              <a:latin typeface="Dosis"/>
              <a:ea typeface="Dosis"/>
              <a:cs typeface="Dosis"/>
              <a:sym typeface="Dosis"/>
            </a:endParaRPr>
          </a:p>
          <a:p>
            <a:pPr marL="0" lvl="0" indent="0" algn="just" rtl="0">
              <a:lnSpc>
                <a:spcPct val="115000"/>
              </a:lnSpc>
              <a:spcBef>
                <a:spcPts val="1200"/>
              </a:spcBef>
              <a:spcAft>
                <a:spcPts val="1200"/>
              </a:spcAft>
              <a:buNone/>
            </a:pPr>
            <a:r>
              <a:rPr lang="en" b="1">
                <a:latin typeface="Dosis"/>
                <a:ea typeface="Dosis"/>
                <a:cs typeface="Dosis"/>
                <a:sym typeface="Dosis"/>
              </a:rPr>
              <a:t>Company comprehensive consulting services and technology solutions position ID/X Partners as a leading provider of integrated services, committed to delivering impactful results for clients.</a:t>
            </a:r>
            <a:endParaRPr b="1">
              <a:latin typeface="Dosis"/>
              <a:ea typeface="Dosis"/>
              <a:cs typeface="Dosis"/>
              <a:sym typeface="Dosi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g285507a7c5c_0_0"/>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90" name="Google Shape;90;g285507a7c5c_0_0"/>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91" name="Google Shape;91;g285507a7c5c_0_0"/>
          <p:cNvSpPr txBox="1"/>
          <p:nvPr/>
        </p:nvSpPr>
        <p:spPr>
          <a:xfrm>
            <a:off x="5225100" y="1481925"/>
            <a:ext cx="3918900" cy="2986200"/>
          </a:xfrm>
          <a:prstGeom prst="rect">
            <a:avLst/>
          </a:prstGeom>
          <a:noFill/>
          <a:ln>
            <a:noFill/>
          </a:ln>
        </p:spPr>
        <p:txBody>
          <a:bodyPr spcFirstLastPara="1" wrap="square" lIns="91425" tIns="91425" rIns="91425" bIns="91425" anchor="t" anchorCtr="0">
            <a:spAutoFit/>
          </a:bodyPr>
          <a:lstStyle/>
          <a:p>
            <a:pPr marL="457200" marR="0" lvl="0" indent="-317500" algn="just" rtl="0">
              <a:lnSpc>
                <a:spcPct val="200000"/>
              </a:lnSpc>
              <a:spcBef>
                <a:spcPts val="0"/>
              </a:spcBef>
              <a:spcAft>
                <a:spcPts val="0"/>
              </a:spcAft>
              <a:buClr>
                <a:schemeClr val="dk1"/>
              </a:buClr>
              <a:buSzPts val="1400"/>
              <a:buFont typeface="Rubik"/>
              <a:buChar char="❏"/>
            </a:pPr>
            <a:r>
              <a:rPr lang="en" b="1">
                <a:solidFill>
                  <a:schemeClr val="dk1"/>
                </a:solidFill>
                <a:latin typeface="Rubik"/>
                <a:ea typeface="Rubik"/>
                <a:cs typeface="Rubik"/>
                <a:sym typeface="Rubik"/>
              </a:rPr>
              <a:t>Business Understanding</a:t>
            </a:r>
            <a:endParaRPr b="1">
              <a:solidFill>
                <a:schemeClr val="dk1"/>
              </a:solidFill>
              <a:latin typeface="Rubik"/>
              <a:ea typeface="Rubik"/>
              <a:cs typeface="Rubik"/>
              <a:sym typeface="Rubik"/>
            </a:endParaRPr>
          </a:p>
          <a:p>
            <a:pPr marL="457200" marR="0" lvl="0" indent="-317500" algn="just" rtl="0">
              <a:lnSpc>
                <a:spcPct val="200000"/>
              </a:lnSpc>
              <a:spcBef>
                <a:spcPts val="0"/>
              </a:spcBef>
              <a:spcAft>
                <a:spcPts val="0"/>
              </a:spcAft>
              <a:buClr>
                <a:schemeClr val="dk1"/>
              </a:buClr>
              <a:buSzPts val="1400"/>
              <a:buFont typeface="Rubik"/>
              <a:buChar char="❏"/>
            </a:pPr>
            <a:r>
              <a:rPr lang="en" b="1">
                <a:solidFill>
                  <a:schemeClr val="dk1"/>
                </a:solidFill>
                <a:latin typeface="Rubik"/>
                <a:ea typeface="Rubik"/>
                <a:cs typeface="Rubik"/>
                <a:sym typeface="Rubik"/>
              </a:rPr>
              <a:t>Data Understanding</a:t>
            </a:r>
            <a:endParaRPr b="1">
              <a:solidFill>
                <a:schemeClr val="dk1"/>
              </a:solidFill>
              <a:latin typeface="Rubik"/>
              <a:ea typeface="Rubik"/>
              <a:cs typeface="Rubik"/>
              <a:sym typeface="Rubik"/>
            </a:endParaRPr>
          </a:p>
          <a:p>
            <a:pPr marL="457200" marR="0" lvl="0" indent="-317500" algn="just" rtl="0">
              <a:lnSpc>
                <a:spcPct val="200000"/>
              </a:lnSpc>
              <a:spcBef>
                <a:spcPts val="0"/>
              </a:spcBef>
              <a:spcAft>
                <a:spcPts val="0"/>
              </a:spcAft>
              <a:buClr>
                <a:schemeClr val="dk1"/>
              </a:buClr>
              <a:buSzPts val="1400"/>
              <a:buFont typeface="Rubik"/>
              <a:buChar char="❏"/>
            </a:pPr>
            <a:r>
              <a:rPr lang="en" sz="1400" b="1" i="0" u="none" strike="noStrike" cap="none">
                <a:solidFill>
                  <a:schemeClr val="dk1"/>
                </a:solidFill>
                <a:latin typeface="Rubik"/>
                <a:ea typeface="Rubik"/>
                <a:cs typeface="Rubik"/>
                <a:sym typeface="Rubik"/>
              </a:rPr>
              <a:t>Exploratory Data Analysis</a:t>
            </a:r>
            <a:endParaRPr sz="1400" b="1" i="0" u="none" strike="noStrike" cap="none">
              <a:solidFill>
                <a:schemeClr val="dk1"/>
              </a:solidFill>
              <a:latin typeface="Rubik"/>
              <a:ea typeface="Rubik"/>
              <a:cs typeface="Rubik"/>
              <a:sym typeface="Rubik"/>
            </a:endParaRPr>
          </a:p>
          <a:p>
            <a:pPr marL="457200" marR="0" lvl="0" indent="-317500" algn="just" rtl="0">
              <a:lnSpc>
                <a:spcPct val="200000"/>
              </a:lnSpc>
              <a:spcBef>
                <a:spcPts val="0"/>
              </a:spcBef>
              <a:spcAft>
                <a:spcPts val="0"/>
              </a:spcAft>
              <a:buClr>
                <a:schemeClr val="dk1"/>
              </a:buClr>
              <a:buSzPts val="1400"/>
              <a:buFont typeface="Rubik"/>
              <a:buChar char="❏"/>
            </a:pPr>
            <a:r>
              <a:rPr lang="en" b="1">
                <a:solidFill>
                  <a:schemeClr val="dk1"/>
                </a:solidFill>
                <a:latin typeface="Rubik"/>
                <a:ea typeface="Rubik"/>
                <a:cs typeface="Rubik"/>
                <a:sym typeface="Rubik"/>
              </a:rPr>
              <a:t>Data Preparation</a:t>
            </a:r>
            <a:endParaRPr sz="1400" b="1" i="0" u="none" strike="noStrike" cap="none">
              <a:solidFill>
                <a:schemeClr val="dk1"/>
              </a:solidFill>
              <a:latin typeface="Rubik"/>
              <a:ea typeface="Rubik"/>
              <a:cs typeface="Rubik"/>
              <a:sym typeface="Rubik"/>
            </a:endParaRPr>
          </a:p>
          <a:p>
            <a:pPr marL="457200" marR="0" lvl="0" indent="-317500" algn="just" rtl="0">
              <a:lnSpc>
                <a:spcPct val="200000"/>
              </a:lnSpc>
              <a:spcBef>
                <a:spcPts val="0"/>
              </a:spcBef>
              <a:spcAft>
                <a:spcPts val="0"/>
              </a:spcAft>
              <a:buClr>
                <a:schemeClr val="dk1"/>
              </a:buClr>
              <a:buSzPts val="1400"/>
              <a:buFont typeface="Rubik"/>
              <a:buChar char="❏"/>
            </a:pPr>
            <a:r>
              <a:rPr lang="en" b="1">
                <a:solidFill>
                  <a:schemeClr val="dk1"/>
                </a:solidFill>
                <a:latin typeface="Rubik"/>
                <a:ea typeface="Rubik"/>
                <a:cs typeface="Rubik"/>
                <a:sym typeface="Rubik"/>
              </a:rPr>
              <a:t>Data Modeling</a:t>
            </a:r>
            <a:endParaRPr sz="1400" b="1" i="0" u="none" strike="noStrike" cap="none">
              <a:solidFill>
                <a:schemeClr val="dk1"/>
              </a:solidFill>
              <a:highlight>
                <a:srgbClr val="FFFF00"/>
              </a:highlight>
              <a:latin typeface="Rubik"/>
              <a:ea typeface="Rubik"/>
              <a:cs typeface="Rubik"/>
              <a:sym typeface="Rubik"/>
            </a:endParaRPr>
          </a:p>
          <a:p>
            <a:pPr marL="457200" marR="0" lvl="0" indent="-317500" algn="just" rtl="0">
              <a:lnSpc>
                <a:spcPct val="200000"/>
              </a:lnSpc>
              <a:spcBef>
                <a:spcPts val="0"/>
              </a:spcBef>
              <a:spcAft>
                <a:spcPts val="0"/>
              </a:spcAft>
              <a:buClr>
                <a:schemeClr val="dk1"/>
              </a:buClr>
              <a:buSzPts val="1400"/>
              <a:buFont typeface="Rubik"/>
              <a:buChar char="❏"/>
            </a:pPr>
            <a:r>
              <a:rPr lang="en" b="1">
                <a:solidFill>
                  <a:schemeClr val="dk1"/>
                </a:solidFill>
                <a:latin typeface="Rubik"/>
                <a:ea typeface="Rubik"/>
                <a:cs typeface="Rubik"/>
                <a:sym typeface="Rubik"/>
              </a:rPr>
              <a:t>Evaluation</a:t>
            </a:r>
            <a:endParaRPr sz="1400" b="1" i="0" u="none" strike="noStrike" cap="none">
              <a:solidFill>
                <a:schemeClr val="dk1"/>
              </a:solidFill>
              <a:highlight>
                <a:schemeClr val="accent6"/>
              </a:highlight>
              <a:latin typeface="Rubik"/>
              <a:ea typeface="Rubik"/>
              <a:cs typeface="Rubik"/>
              <a:sym typeface="Rubik"/>
            </a:endParaRPr>
          </a:p>
          <a:p>
            <a:pPr marL="457200" marR="0" lvl="0" indent="-317500" algn="just" rtl="0">
              <a:lnSpc>
                <a:spcPct val="200000"/>
              </a:lnSpc>
              <a:spcBef>
                <a:spcPts val="0"/>
              </a:spcBef>
              <a:spcAft>
                <a:spcPts val="0"/>
              </a:spcAft>
              <a:buClr>
                <a:srgbClr val="000000"/>
              </a:buClr>
              <a:buSzPts val="1400"/>
              <a:buFont typeface="Rubik"/>
              <a:buChar char="❏"/>
            </a:pPr>
            <a:r>
              <a:rPr lang="en" b="1">
                <a:solidFill>
                  <a:schemeClr val="dk1"/>
                </a:solidFill>
                <a:latin typeface="Rubik"/>
                <a:ea typeface="Rubik"/>
                <a:cs typeface="Rubik"/>
                <a:sym typeface="Rubik"/>
              </a:rPr>
              <a:t>Conclusion</a:t>
            </a:r>
            <a:r>
              <a:rPr lang="en" sz="1400" b="1" i="0" u="none" strike="noStrike" cap="none">
                <a:solidFill>
                  <a:schemeClr val="accent5"/>
                </a:solidFill>
                <a:latin typeface="Rubik"/>
                <a:ea typeface="Rubik"/>
                <a:cs typeface="Rubik"/>
                <a:sym typeface="Rubik"/>
              </a:rPr>
              <a:t>			</a:t>
            </a:r>
            <a:endParaRPr sz="1400" b="0" i="0" u="none" strike="noStrike" cap="none">
              <a:solidFill>
                <a:schemeClr val="accent5"/>
              </a:solidFill>
              <a:latin typeface="Rubik"/>
              <a:ea typeface="Rubik"/>
              <a:cs typeface="Rubik"/>
              <a:sym typeface="Rubik"/>
            </a:endParaRPr>
          </a:p>
        </p:txBody>
      </p:sp>
      <p:sp>
        <p:nvSpPr>
          <p:cNvPr id="92" name="Google Shape;92;g285507a7c5c_0_0"/>
          <p:cNvSpPr txBox="1"/>
          <p:nvPr/>
        </p:nvSpPr>
        <p:spPr>
          <a:xfrm>
            <a:off x="5181475" y="781175"/>
            <a:ext cx="3859800" cy="646500"/>
          </a:xfrm>
          <a:prstGeom prst="rect">
            <a:avLst/>
          </a:prstGeom>
          <a:noFill/>
          <a:ln>
            <a:noFill/>
          </a:ln>
          <a:effectLst>
            <a:outerShdw blurRad="57150" dist="19050" dir="2820000" algn="bl" rotWithShape="0">
              <a:srgbClr val="B7B7B7">
                <a:alpha val="8392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i="0" u="none" strike="noStrike" cap="none">
                <a:solidFill>
                  <a:srgbClr val="000000"/>
                </a:solidFill>
                <a:latin typeface="Rubik"/>
                <a:ea typeface="Rubik"/>
                <a:cs typeface="Rubik"/>
                <a:sym typeface="Rubik"/>
              </a:rPr>
              <a:t>Table of </a:t>
            </a:r>
            <a:r>
              <a:rPr lang="en" sz="3000" b="1" i="0" u="none" strike="noStrike" cap="none">
                <a:solidFill>
                  <a:schemeClr val="accent5"/>
                </a:solidFill>
                <a:latin typeface="Rubik"/>
                <a:ea typeface="Rubik"/>
                <a:cs typeface="Rubik"/>
                <a:sym typeface="Rubik"/>
              </a:rPr>
              <a:t>Content</a:t>
            </a:r>
            <a:endParaRPr sz="3000" b="1" i="0" u="none" strike="noStrike" cap="none">
              <a:solidFill>
                <a:schemeClr val="accent5"/>
              </a:solidFill>
              <a:latin typeface="Rubik"/>
              <a:ea typeface="Rubik"/>
              <a:cs typeface="Rubik"/>
              <a:sym typeface="Rubik"/>
            </a:endParaRPr>
          </a:p>
        </p:txBody>
      </p:sp>
      <p:pic>
        <p:nvPicPr>
          <p:cNvPr id="93" name="Google Shape;93;g285507a7c5c_0_0"/>
          <p:cNvPicPr preferRelativeResize="0"/>
          <p:nvPr/>
        </p:nvPicPr>
        <p:blipFill rotWithShape="1">
          <a:blip r:embed="rId5">
            <a:alphaModFix/>
          </a:blip>
          <a:srcRect r="23971"/>
          <a:stretch/>
        </p:blipFill>
        <p:spPr>
          <a:xfrm>
            <a:off x="0" y="0"/>
            <a:ext cx="4989474"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g2dacafea569_2_8"/>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99" name="Google Shape;99;g2dacafea569_2_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0" name="Google Shape;100;g2dacafea569_2_8"/>
          <p:cNvSpPr/>
          <p:nvPr/>
        </p:nvSpPr>
        <p:spPr>
          <a:xfrm>
            <a:off x="0" y="2076600"/>
            <a:ext cx="9144000" cy="9903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5000"/>
              <a:buFont typeface="Arial"/>
              <a:buNone/>
            </a:pPr>
            <a:r>
              <a:rPr lang="en" sz="3000" b="1">
                <a:solidFill>
                  <a:schemeClr val="dk1"/>
                </a:solidFill>
                <a:latin typeface="Rubik"/>
                <a:ea typeface="Rubik"/>
                <a:cs typeface="Rubik"/>
                <a:sym typeface="Rubik"/>
              </a:rPr>
              <a:t>Business </a:t>
            </a:r>
            <a:r>
              <a:rPr lang="en" sz="3000" b="1">
                <a:solidFill>
                  <a:schemeClr val="accent5"/>
                </a:solidFill>
                <a:latin typeface="Rubik"/>
                <a:ea typeface="Rubik"/>
                <a:cs typeface="Rubik"/>
                <a:sym typeface="Rubik"/>
              </a:rPr>
              <a:t>Understanding</a:t>
            </a:r>
            <a:endParaRPr sz="1400" b="0" i="0" u="none" strike="noStrike" cap="none">
              <a:solidFill>
                <a:srgbClr val="000000"/>
              </a:solidFill>
              <a:latin typeface="Arial"/>
              <a:ea typeface="Arial"/>
              <a:cs typeface="Arial"/>
              <a:sym typeface="Arial"/>
            </a:endParaRPr>
          </a:p>
        </p:txBody>
      </p:sp>
      <p:cxnSp>
        <p:nvCxnSpPr>
          <p:cNvPr id="101" name="Google Shape;101;g2dacafea569_2_8"/>
          <p:cNvCxnSpPr/>
          <p:nvPr/>
        </p:nvCxnSpPr>
        <p:spPr>
          <a:xfrm>
            <a:off x="3894000" y="2814900"/>
            <a:ext cx="1356000" cy="0"/>
          </a:xfrm>
          <a:prstGeom prst="straightConnector1">
            <a:avLst/>
          </a:prstGeom>
          <a:noFill/>
          <a:ln w="76200" cap="flat" cmpd="sng">
            <a:solidFill>
              <a:schemeClr val="accent4"/>
            </a:solidFill>
            <a:prstDash val="solid"/>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g2dacafea569_2_26"/>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07" name="Google Shape;107;g2dacafea569_2_2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8" name="Google Shape;108;g2dacafea569_2_26"/>
          <p:cNvSpPr txBox="1"/>
          <p:nvPr/>
        </p:nvSpPr>
        <p:spPr>
          <a:xfrm>
            <a:off x="5096100" y="1975125"/>
            <a:ext cx="3850800" cy="19434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200"/>
              <a:buFont typeface="Arial"/>
              <a:buNone/>
            </a:pPr>
            <a:r>
              <a:rPr lang="en" sz="1100" b="1">
                <a:solidFill>
                  <a:schemeClr val="dk1"/>
                </a:solidFill>
              </a:rPr>
              <a:t>Financial Losses Due to Defaults:</a:t>
            </a:r>
            <a:r>
              <a:rPr lang="en" sz="1100">
                <a:solidFill>
                  <a:schemeClr val="dk1"/>
                </a:solidFill>
              </a:rPr>
              <a:t> The existing credit evaluation process may result in approving loans to high-risk borrowers.</a:t>
            </a:r>
            <a:endParaRPr sz="1200" b="0" i="0" u="none" strike="noStrike" cap="none">
              <a:solidFill>
                <a:srgbClr val="0D0D0D"/>
              </a:solidFill>
              <a:latin typeface="Rubik"/>
              <a:ea typeface="Rubik"/>
              <a:cs typeface="Rubik"/>
              <a:sym typeface="Rubik"/>
            </a:endParaRPr>
          </a:p>
          <a:p>
            <a:pPr marL="0" marR="0" lvl="0" indent="0" algn="just" rtl="0">
              <a:lnSpc>
                <a:spcPct val="115000"/>
              </a:lnSpc>
              <a:spcBef>
                <a:spcPts val="0"/>
              </a:spcBef>
              <a:spcAft>
                <a:spcPts val="0"/>
              </a:spcAft>
              <a:buClr>
                <a:srgbClr val="000000"/>
              </a:buClr>
              <a:buSzPts val="1200"/>
              <a:buFont typeface="Arial"/>
              <a:buNone/>
            </a:pPr>
            <a:endParaRPr sz="1200" b="1" i="0" u="none" strike="noStrike" cap="none">
              <a:solidFill>
                <a:srgbClr val="0D0D0D"/>
              </a:solidFill>
              <a:latin typeface="Rubik"/>
              <a:ea typeface="Rubik"/>
              <a:cs typeface="Rubik"/>
              <a:sym typeface="Rubik"/>
            </a:endParaRPr>
          </a:p>
          <a:p>
            <a:pPr marL="0" marR="0" lvl="0" indent="0" algn="just" rtl="0">
              <a:lnSpc>
                <a:spcPct val="115000"/>
              </a:lnSpc>
              <a:spcBef>
                <a:spcPts val="0"/>
              </a:spcBef>
              <a:spcAft>
                <a:spcPts val="0"/>
              </a:spcAft>
              <a:buClr>
                <a:srgbClr val="000000"/>
              </a:buClr>
              <a:buSzPts val="1200"/>
              <a:buFont typeface="Arial"/>
              <a:buNone/>
            </a:pPr>
            <a:r>
              <a:rPr lang="en" sz="1100" b="1">
                <a:solidFill>
                  <a:schemeClr val="dk1"/>
                </a:solidFill>
              </a:rPr>
              <a:t>Limited Growth Opportunities:</a:t>
            </a:r>
            <a:r>
              <a:rPr lang="en" sz="1100">
                <a:solidFill>
                  <a:schemeClr val="dk1"/>
                </a:solidFill>
              </a:rPr>
              <a:t> Potentially creditworthy applicants might be rejected, restricting business growth.</a:t>
            </a:r>
            <a:endParaRPr sz="1100">
              <a:solidFill>
                <a:schemeClr val="dk1"/>
              </a:solidFill>
            </a:endParaRPr>
          </a:p>
          <a:p>
            <a:pPr marL="0" marR="0" lvl="0" indent="0" algn="just" rtl="0">
              <a:lnSpc>
                <a:spcPct val="115000"/>
              </a:lnSpc>
              <a:spcBef>
                <a:spcPts val="0"/>
              </a:spcBef>
              <a:spcAft>
                <a:spcPts val="0"/>
              </a:spcAft>
              <a:buClr>
                <a:srgbClr val="000000"/>
              </a:buClr>
              <a:buSzPts val="1200"/>
              <a:buFont typeface="Arial"/>
              <a:buNone/>
            </a:pPr>
            <a:endParaRPr sz="1200">
              <a:solidFill>
                <a:srgbClr val="0D0D0D"/>
              </a:solidFill>
              <a:latin typeface="Rubik"/>
              <a:ea typeface="Rubik"/>
              <a:cs typeface="Rubik"/>
              <a:sym typeface="Rubik"/>
            </a:endParaRPr>
          </a:p>
          <a:p>
            <a:pPr marL="0" marR="0" lvl="0" indent="0" algn="just" rtl="0">
              <a:lnSpc>
                <a:spcPct val="115000"/>
              </a:lnSpc>
              <a:spcBef>
                <a:spcPts val="0"/>
              </a:spcBef>
              <a:spcAft>
                <a:spcPts val="0"/>
              </a:spcAft>
              <a:buClr>
                <a:srgbClr val="000000"/>
              </a:buClr>
              <a:buSzPts val="1200"/>
              <a:buFont typeface="Arial"/>
              <a:buNone/>
            </a:pPr>
            <a:r>
              <a:rPr lang="en" sz="1100" b="1">
                <a:solidFill>
                  <a:schemeClr val="dk1"/>
                </a:solidFill>
              </a:rPr>
              <a:t>Inefficiency in Credit Assessment:</a:t>
            </a:r>
            <a:r>
              <a:rPr lang="en" sz="1100">
                <a:solidFill>
                  <a:schemeClr val="dk1"/>
                </a:solidFill>
              </a:rPr>
              <a:t> Current manual or heuristic-based approaches are inadequate to handle the complexity and volume of credit applications.</a:t>
            </a:r>
            <a:r>
              <a:rPr lang="en" sz="1200" b="0" i="0" u="none" strike="noStrike" cap="none">
                <a:solidFill>
                  <a:srgbClr val="0D0D0D"/>
                </a:solidFill>
                <a:latin typeface="Rubik"/>
                <a:ea typeface="Rubik"/>
                <a:cs typeface="Rubik"/>
                <a:sym typeface="Rubik"/>
              </a:rPr>
              <a:t> </a:t>
            </a:r>
            <a:endParaRPr sz="1200" b="0" i="0" u="none" strike="noStrike" cap="none">
              <a:solidFill>
                <a:srgbClr val="0D0D0D"/>
              </a:solidFill>
              <a:latin typeface="Rubik"/>
              <a:ea typeface="Rubik"/>
              <a:cs typeface="Rubik"/>
              <a:sym typeface="Rubik"/>
            </a:endParaRPr>
          </a:p>
        </p:txBody>
      </p:sp>
      <p:pic>
        <p:nvPicPr>
          <p:cNvPr id="109" name="Google Shape;109;g2dacafea569_2_26"/>
          <p:cNvPicPr preferRelativeResize="0"/>
          <p:nvPr/>
        </p:nvPicPr>
        <p:blipFill rotWithShape="1">
          <a:blip r:embed="rId5">
            <a:alphaModFix/>
          </a:blip>
          <a:srcRect l="23559" r="26514"/>
          <a:stretch/>
        </p:blipFill>
        <p:spPr>
          <a:xfrm>
            <a:off x="0" y="0"/>
            <a:ext cx="4367901" cy="5151301"/>
          </a:xfrm>
          <a:prstGeom prst="rect">
            <a:avLst/>
          </a:prstGeom>
          <a:noFill/>
          <a:ln>
            <a:noFill/>
          </a:ln>
        </p:spPr>
      </p:pic>
      <p:sp>
        <p:nvSpPr>
          <p:cNvPr id="110" name="Google Shape;110;g2dacafea569_2_26"/>
          <p:cNvSpPr txBox="1"/>
          <p:nvPr/>
        </p:nvSpPr>
        <p:spPr>
          <a:xfrm>
            <a:off x="4773400" y="677350"/>
            <a:ext cx="4266600" cy="4449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en" sz="2100" b="1" i="0" u="none" strike="noStrike" cap="none">
                <a:solidFill>
                  <a:schemeClr val="dk1"/>
                </a:solidFill>
                <a:latin typeface="Rubik"/>
                <a:ea typeface="Rubik"/>
                <a:cs typeface="Rubik"/>
                <a:sym typeface="Rubik"/>
              </a:rPr>
              <a:t>Current Problem</a:t>
            </a:r>
            <a:r>
              <a:rPr lang="en" sz="2100" b="1" i="0" u="none" strike="noStrike" cap="none">
                <a:solidFill>
                  <a:srgbClr val="019FAB"/>
                </a:solidFill>
                <a:latin typeface="Rubik"/>
                <a:ea typeface="Rubik"/>
                <a:cs typeface="Rubik"/>
                <a:sym typeface="Rubik"/>
              </a:rPr>
              <a:t>.</a:t>
            </a:r>
            <a:endParaRPr sz="1900" b="0" i="0" u="none" strike="noStrike" cap="none">
              <a:solidFill>
                <a:srgbClr val="0D0D0D"/>
              </a:solidFill>
              <a:latin typeface="Rubik"/>
              <a:ea typeface="Rubik"/>
              <a:cs typeface="Rubik"/>
              <a:sym typeface="Rubik"/>
            </a:endParaRPr>
          </a:p>
        </p:txBody>
      </p:sp>
      <p:sp>
        <p:nvSpPr>
          <p:cNvPr id="111" name="Google Shape;111;g2dacafea569_2_26"/>
          <p:cNvSpPr/>
          <p:nvPr/>
        </p:nvSpPr>
        <p:spPr>
          <a:xfrm>
            <a:off x="4674600" y="2041200"/>
            <a:ext cx="362100" cy="2982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Rubik"/>
                <a:ea typeface="Rubik"/>
                <a:cs typeface="Rubik"/>
                <a:sym typeface="Rubik"/>
              </a:rPr>
              <a:t>1.</a:t>
            </a:r>
            <a:endParaRPr sz="1200" b="1" i="0" u="none" strike="noStrike" cap="none">
              <a:solidFill>
                <a:srgbClr val="000000"/>
              </a:solidFill>
              <a:latin typeface="Rubik"/>
              <a:ea typeface="Rubik"/>
              <a:cs typeface="Rubik"/>
              <a:sym typeface="Rubik"/>
            </a:endParaRPr>
          </a:p>
        </p:txBody>
      </p:sp>
      <p:sp>
        <p:nvSpPr>
          <p:cNvPr id="112" name="Google Shape;112;g2dacafea569_2_26"/>
          <p:cNvSpPr/>
          <p:nvPr/>
        </p:nvSpPr>
        <p:spPr>
          <a:xfrm>
            <a:off x="4674600" y="2797725"/>
            <a:ext cx="362100" cy="2982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Rubik"/>
                <a:ea typeface="Rubik"/>
                <a:cs typeface="Rubik"/>
                <a:sym typeface="Rubik"/>
              </a:rPr>
              <a:t>2.</a:t>
            </a:r>
            <a:endParaRPr sz="1200" b="1" i="0" u="none" strike="noStrike" cap="none">
              <a:solidFill>
                <a:srgbClr val="000000"/>
              </a:solidFill>
              <a:latin typeface="Rubik"/>
              <a:ea typeface="Rubik"/>
              <a:cs typeface="Rubik"/>
              <a:sym typeface="Rubik"/>
            </a:endParaRPr>
          </a:p>
        </p:txBody>
      </p:sp>
      <p:sp>
        <p:nvSpPr>
          <p:cNvPr id="113" name="Google Shape;113;g2dacafea569_2_26"/>
          <p:cNvSpPr txBox="1"/>
          <p:nvPr/>
        </p:nvSpPr>
        <p:spPr>
          <a:xfrm>
            <a:off x="4674600" y="1214925"/>
            <a:ext cx="4185900" cy="10023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500"/>
              </a:spcBef>
              <a:spcAft>
                <a:spcPts val="0"/>
              </a:spcAft>
              <a:buClr>
                <a:schemeClr val="dk1"/>
              </a:buClr>
              <a:buSzPts val="1400"/>
              <a:buFont typeface="Arial"/>
              <a:buNone/>
            </a:pPr>
            <a:r>
              <a:rPr lang="en" sz="1200">
                <a:solidFill>
                  <a:schemeClr val="dk1"/>
                </a:solidFill>
                <a:latin typeface="Rubik"/>
                <a:ea typeface="Rubik"/>
                <a:cs typeface="Rubik"/>
                <a:sym typeface="Rubik"/>
              </a:rPr>
              <a:t>The client, a lending company (multifinance), faces significant challenges in accurately assessing and managing credit risk, leading to:</a:t>
            </a:r>
            <a:endParaRPr sz="1200" b="0" i="0" u="none" strike="noStrike" cap="none">
              <a:solidFill>
                <a:schemeClr val="dk1"/>
              </a:solidFill>
              <a:latin typeface="Rubik"/>
              <a:ea typeface="Rubik"/>
              <a:cs typeface="Rubik"/>
              <a:sym typeface="Rubik"/>
            </a:endParaRPr>
          </a:p>
        </p:txBody>
      </p:sp>
      <p:sp>
        <p:nvSpPr>
          <p:cNvPr id="114" name="Google Shape;114;g2dacafea569_2_26"/>
          <p:cNvSpPr/>
          <p:nvPr/>
        </p:nvSpPr>
        <p:spPr>
          <a:xfrm>
            <a:off x="4674600" y="3439525"/>
            <a:ext cx="362100" cy="2982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a:latin typeface="Rubik"/>
                <a:ea typeface="Rubik"/>
                <a:cs typeface="Rubik"/>
                <a:sym typeface="Rubik"/>
              </a:rPr>
              <a:t>3</a:t>
            </a:r>
            <a:r>
              <a:rPr lang="en" sz="1200" b="1" i="0" u="none" strike="noStrike" cap="none">
                <a:solidFill>
                  <a:srgbClr val="000000"/>
                </a:solidFill>
                <a:latin typeface="Rubik"/>
                <a:ea typeface="Rubik"/>
                <a:cs typeface="Rubik"/>
                <a:sym typeface="Rubik"/>
              </a:rPr>
              <a:t>.</a:t>
            </a:r>
            <a:endParaRPr sz="1200" b="1" i="0" u="none" strike="noStrike" cap="none">
              <a:solidFill>
                <a:srgbClr val="000000"/>
              </a:solidFill>
              <a:latin typeface="Rubik"/>
              <a:ea typeface="Rubik"/>
              <a:cs typeface="Rubik"/>
              <a:sym typeface="Rubik"/>
            </a:endParaRPr>
          </a:p>
        </p:txBody>
      </p:sp>
      <p:sp>
        <p:nvSpPr>
          <p:cNvPr id="115" name="Google Shape;115;g2dacafea569_2_26"/>
          <p:cNvSpPr/>
          <p:nvPr/>
        </p:nvSpPr>
        <p:spPr>
          <a:xfrm>
            <a:off x="4674600" y="4139225"/>
            <a:ext cx="4185900" cy="947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a:latin typeface="Rubik"/>
                <a:ea typeface="Rubik"/>
                <a:cs typeface="Rubik"/>
                <a:sym typeface="Rubik"/>
              </a:rPr>
              <a:t>Impact:</a:t>
            </a:r>
            <a:endParaRPr sz="1200" b="1">
              <a:latin typeface="Rubik"/>
              <a:ea typeface="Rubik"/>
              <a:cs typeface="Rubik"/>
              <a:sym typeface="Rubik"/>
            </a:endParaRPr>
          </a:p>
          <a:p>
            <a:pPr marL="457200" lvl="0" indent="-304800" algn="just" rtl="0">
              <a:spcBef>
                <a:spcPts val="0"/>
              </a:spcBef>
              <a:spcAft>
                <a:spcPts val="0"/>
              </a:spcAft>
              <a:buSzPts val="1200"/>
              <a:buFont typeface="Rubik"/>
              <a:buChar char="●"/>
            </a:pPr>
            <a:r>
              <a:rPr lang="en" sz="1200">
                <a:latin typeface="Rubik"/>
                <a:ea typeface="Rubik"/>
                <a:cs typeface="Rubik"/>
                <a:sym typeface="Rubik"/>
              </a:rPr>
              <a:t>High default rates result in substantial financial losses.</a:t>
            </a:r>
            <a:endParaRPr sz="1200">
              <a:latin typeface="Rubik"/>
              <a:ea typeface="Rubik"/>
              <a:cs typeface="Rubik"/>
              <a:sym typeface="Rubik"/>
            </a:endParaRPr>
          </a:p>
          <a:p>
            <a:pPr marL="457200" lvl="0" indent="-304800" algn="just" rtl="0">
              <a:spcBef>
                <a:spcPts val="0"/>
              </a:spcBef>
              <a:spcAft>
                <a:spcPts val="0"/>
              </a:spcAft>
              <a:buSzPts val="1200"/>
              <a:buFont typeface="Rubik"/>
              <a:buChar char="●"/>
            </a:pPr>
            <a:r>
              <a:rPr lang="en" sz="1200">
                <a:latin typeface="Rubik"/>
                <a:ea typeface="Rubik"/>
                <a:cs typeface="Rubik"/>
                <a:sym typeface="Rubik"/>
              </a:rPr>
              <a:t>Suboptimal credit approval decisions negatively affect business performance.</a:t>
            </a:r>
            <a:endParaRPr sz="1200">
              <a:latin typeface="Rubik"/>
              <a:ea typeface="Rubik"/>
              <a:cs typeface="Rubik"/>
              <a:sym typeface="Rubik"/>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4"/>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21" name="Google Shape;121;p4"/>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pic>
        <p:nvPicPr>
          <p:cNvPr id="122" name="Google Shape;122;p4"/>
          <p:cNvPicPr preferRelativeResize="0"/>
          <p:nvPr/>
        </p:nvPicPr>
        <p:blipFill rotWithShape="1">
          <a:blip r:embed="rId5">
            <a:alphaModFix/>
          </a:blip>
          <a:srcRect/>
          <a:stretch/>
        </p:blipFill>
        <p:spPr>
          <a:xfrm>
            <a:off x="1466127" y="1640800"/>
            <a:ext cx="930925" cy="930954"/>
          </a:xfrm>
          <a:prstGeom prst="rect">
            <a:avLst/>
          </a:prstGeom>
          <a:noFill/>
          <a:ln>
            <a:noFill/>
          </a:ln>
        </p:spPr>
      </p:pic>
      <p:pic>
        <p:nvPicPr>
          <p:cNvPr id="123" name="Google Shape;123;p4"/>
          <p:cNvPicPr preferRelativeResize="0"/>
          <p:nvPr/>
        </p:nvPicPr>
        <p:blipFill rotWithShape="1">
          <a:blip r:embed="rId6">
            <a:alphaModFix/>
          </a:blip>
          <a:srcRect/>
          <a:stretch/>
        </p:blipFill>
        <p:spPr>
          <a:xfrm>
            <a:off x="1447975" y="2851963"/>
            <a:ext cx="967225" cy="967225"/>
          </a:xfrm>
          <a:prstGeom prst="rect">
            <a:avLst/>
          </a:prstGeom>
          <a:noFill/>
          <a:ln>
            <a:noFill/>
          </a:ln>
        </p:spPr>
      </p:pic>
      <p:sp>
        <p:nvSpPr>
          <p:cNvPr id="124" name="Google Shape;124;p4"/>
          <p:cNvSpPr txBox="1"/>
          <p:nvPr/>
        </p:nvSpPr>
        <p:spPr>
          <a:xfrm>
            <a:off x="3848250" y="577900"/>
            <a:ext cx="1447500" cy="4743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2100"/>
              <a:buFont typeface="Arial"/>
              <a:buNone/>
            </a:pPr>
            <a:r>
              <a:rPr lang="en" sz="2100" b="1">
                <a:solidFill>
                  <a:schemeClr val="dk1"/>
                </a:solidFill>
                <a:latin typeface="Rubik"/>
                <a:ea typeface="Rubik"/>
                <a:cs typeface="Rubik"/>
                <a:sym typeface="Rubik"/>
              </a:rPr>
              <a:t>Needs</a:t>
            </a:r>
            <a:r>
              <a:rPr lang="en" sz="2100" b="1" i="0" u="none" strike="noStrike" cap="none">
                <a:solidFill>
                  <a:srgbClr val="019FAB"/>
                </a:solidFill>
                <a:latin typeface="Rubik"/>
                <a:ea typeface="Rubik"/>
                <a:cs typeface="Rubik"/>
                <a:sym typeface="Rubik"/>
              </a:rPr>
              <a:t>.</a:t>
            </a:r>
            <a:endParaRPr sz="2100" b="0" i="0" u="none" strike="noStrike" cap="none">
              <a:solidFill>
                <a:srgbClr val="0D0D0D"/>
              </a:solidFill>
              <a:latin typeface="Rubik"/>
              <a:ea typeface="Rubik"/>
              <a:cs typeface="Rubik"/>
              <a:sym typeface="Rubik"/>
            </a:endParaRPr>
          </a:p>
        </p:txBody>
      </p:sp>
      <p:sp>
        <p:nvSpPr>
          <p:cNvPr id="125" name="Google Shape;125;p4"/>
          <p:cNvSpPr txBox="1"/>
          <p:nvPr/>
        </p:nvSpPr>
        <p:spPr>
          <a:xfrm>
            <a:off x="2793400" y="2072775"/>
            <a:ext cx="4404000" cy="15666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rgbClr val="0D0D0D"/>
              </a:buClr>
              <a:buSzPts val="1200"/>
              <a:buFont typeface="Rubik"/>
              <a:buChar char="●"/>
            </a:pPr>
            <a:r>
              <a:rPr lang="en" sz="1200">
                <a:solidFill>
                  <a:srgbClr val="0D0D0D"/>
                </a:solidFill>
                <a:latin typeface="Rubik"/>
                <a:ea typeface="Rubik"/>
                <a:cs typeface="Rubik"/>
                <a:sym typeface="Rubik"/>
              </a:rPr>
              <a:t>Improve the accuracy of credit risk assessment.</a:t>
            </a:r>
            <a:endParaRPr sz="1200">
              <a:solidFill>
                <a:srgbClr val="0D0D0D"/>
              </a:solidFill>
              <a:latin typeface="Rubik"/>
              <a:ea typeface="Rubik"/>
              <a:cs typeface="Rubik"/>
              <a:sym typeface="Rubik"/>
            </a:endParaRPr>
          </a:p>
          <a:p>
            <a:pPr marL="457200" marR="0" lvl="0" indent="0" algn="l" rtl="0">
              <a:lnSpc>
                <a:spcPct val="100000"/>
              </a:lnSpc>
              <a:spcBef>
                <a:spcPts val="0"/>
              </a:spcBef>
              <a:spcAft>
                <a:spcPts val="0"/>
              </a:spcAft>
              <a:buNone/>
            </a:pPr>
            <a:endParaRPr sz="1200">
              <a:solidFill>
                <a:srgbClr val="0D0D0D"/>
              </a:solidFill>
              <a:latin typeface="Rubik"/>
              <a:ea typeface="Rubik"/>
              <a:cs typeface="Rubik"/>
              <a:sym typeface="Rubik"/>
            </a:endParaRPr>
          </a:p>
          <a:p>
            <a:pPr marL="457200" lvl="0" indent="-304800" algn="l" rtl="0">
              <a:spcBef>
                <a:spcPts val="0"/>
              </a:spcBef>
              <a:spcAft>
                <a:spcPts val="0"/>
              </a:spcAft>
              <a:buClr>
                <a:srgbClr val="0D0D0D"/>
              </a:buClr>
              <a:buSzPts val="1200"/>
              <a:buFont typeface="Rubik"/>
              <a:buChar char="●"/>
            </a:pPr>
            <a:r>
              <a:rPr lang="en" sz="1200">
                <a:solidFill>
                  <a:srgbClr val="0D0D0D"/>
                </a:solidFill>
                <a:latin typeface="Rubik"/>
                <a:ea typeface="Rubik"/>
                <a:cs typeface="Rubik"/>
                <a:sym typeface="Rubik"/>
              </a:rPr>
              <a:t>Minimize default rates.</a:t>
            </a:r>
            <a:endParaRPr sz="1200">
              <a:solidFill>
                <a:srgbClr val="0D0D0D"/>
              </a:solidFill>
              <a:latin typeface="Rubik"/>
              <a:ea typeface="Rubik"/>
              <a:cs typeface="Rubik"/>
              <a:sym typeface="Rubik"/>
            </a:endParaRPr>
          </a:p>
          <a:p>
            <a:pPr marL="457200" lvl="0" indent="0" algn="l" rtl="0">
              <a:spcBef>
                <a:spcPts val="0"/>
              </a:spcBef>
              <a:spcAft>
                <a:spcPts val="0"/>
              </a:spcAft>
              <a:buNone/>
            </a:pPr>
            <a:endParaRPr sz="1200">
              <a:solidFill>
                <a:srgbClr val="0D0D0D"/>
              </a:solidFill>
              <a:latin typeface="Rubik"/>
              <a:ea typeface="Rubik"/>
              <a:cs typeface="Rubik"/>
              <a:sym typeface="Rubik"/>
            </a:endParaRPr>
          </a:p>
          <a:p>
            <a:pPr marL="457200" lvl="0" indent="-304800" algn="l" rtl="0">
              <a:spcBef>
                <a:spcPts val="0"/>
              </a:spcBef>
              <a:spcAft>
                <a:spcPts val="0"/>
              </a:spcAft>
              <a:buClr>
                <a:srgbClr val="0D0D0D"/>
              </a:buClr>
              <a:buSzPts val="1200"/>
              <a:buFont typeface="Rubik"/>
              <a:buChar char="●"/>
            </a:pPr>
            <a:r>
              <a:rPr lang="en" sz="1200">
                <a:solidFill>
                  <a:srgbClr val="0D0D0D"/>
                </a:solidFill>
                <a:latin typeface="Rubik"/>
                <a:ea typeface="Rubik"/>
                <a:cs typeface="Rubik"/>
                <a:sym typeface="Rubik"/>
              </a:rPr>
              <a:t>Optimize loan approval decisions.</a:t>
            </a:r>
            <a:endParaRPr sz="1200">
              <a:solidFill>
                <a:srgbClr val="0D0D0D"/>
              </a:solidFill>
              <a:latin typeface="Rubik"/>
              <a:ea typeface="Rubik"/>
              <a:cs typeface="Rubik"/>
              <a:sym typeface="Rubik"/>
            </a:endParaRPr>
          </a:p>
          <a:p>
            <a:pPr marL="457200" lvl="0" indent="0" algn="l" rtl="0">
              <a:spcBef>
                <a:spcPts val="0"/>
              </a:spcBef>
              <a:spcAft>
                <a:spcPts val="0"/>
              </a:spcAft>
              <a:buNone/>
            </a:pPr>
            <a:endParaRPr sz="1200">
              <a:solidFill>
                <a:srgbClr val="0D0D0D"/>
              </a:solidFill>
              <a:latin typeface="Rubik"/>
              <a:ea typeface="Rubik"/>
              <a:cs typeface="Rubik"/>
              <a:sym typeface="Rubik"/>
            </a:endParaRPr>
          </a:p>
          <a:p>
            <a:pPr marL="457200" lvl="0" indent="-304800" algn="l" rtl="0">
              <a:spcBef>
                <a:spcPts val="0"/>
              </a:spcBef>
              <a:spcAft>
                <a:spcPts val="0"/>
              </a:spcAft>
              <a:buClr>
                <a:srgbClr val="0D0D0D"/>
              </a:buClr>
              <a:buSzPts val="1200"/>
              <a:buFont typeface="Rubik"/>
              <a:buChar char="●"/>
            </a:pPr>
            <a:r>
              <a:rPr lang="en" sz="1200">
                <a:solidFill>
                  <a:srgbClr val="0D0D0D"/>
                </a:solidFill>
                <a:latin typeface="Rubik"/>
                <a:ea typeface="Rubik"/>
                <a:cs typeface="Rubik"/>
                <a:sym typeface="Rubik"/>
              </a:rPr>
              <a:t>Enhance overall profitability.</a:t>
            </a:r>
            <a:endParaRPr sz="1200">
              <a:solidFill>
                <a:srgbClr val="0D0D0D"/>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200"/>
              <a:buFont typeface="Arial"/>
              <a:buNone/>
            </a:pPr>
            <a:endParaRPr sz="1200" b="1">
              <a:solidFill>
                <a:srgbClr val="0D0D0D"/>
              </a:solidFill>
              <a:latin typeface="Rubik"/>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g285507a7c5c_0_48"/>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31" name="Google Shape;131;g285507a7c5c_0_4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32" name="Google Shape;132;g285507a7c5c_0_48"/>
          <p:cNvSpPr/>
          <p:nvPr/>
        </p:nvSpPr>
        <p:spPr>
          <a:xfrm>
            <a:off x="0" y="2076600"/>
            <a:ext cx="9144000" cy="9903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5000"/>
              <a:buFont typeface="Arial"/>
              <a:buNone/>
            </a:pPr>
            <a:r>
              <a:rPr lang="en" sz="3000" b="1">
                <a:solidFill>
                  <a:schemeClr val="dk1"/>
                </a:solidFill>
                <a:latin typeface="Rubik"/>
                <a:ea typeface="Rubik"/>
                <a:cs typeface="Rubik"/>
                <a:sym typeface="Rubik"/>
              </a:rPr>
              <a:t>Data </a:t>
            </a:r>
            <a:r>
              <a:rPr lang="en" sz="3000" b="1">
                <a:solidFill>
                  <a:schemeClr val="accent5"/>
                </a:solidFill>
                <a:latin typeface="Rubik"/>
                <a:ea typeface="Rubik"/>
                <a:cs typeface="Rubik"/>
                <a:sym typeface="Rubik"/>
              </a:rPr>
              <a:t>Understanding</a:t>
            </a:r>
            <a:endParaRPr sz="1400" b="0" i="0" u="none" strike="noStrike" cap="none">
              <a:solidFill>
                <a:srgbClr val="000000"/>
              </a:solidFill>
              <a:latin typeface="Arial"/>
              <a:ea typeface="Arial"/>
              <a:cs typeface="Arial"/>
              <a:sym typeface="Arial"/>
            </a:endParaRPr>
          </a:p>
        </p:txBody>
      </p:sp>
      <p:cxnSp>
        <p:nvCxnSpPr>
          <p:cNvPr id="133" name="Google Shape;133;g285507a7c5c_0_48"/>
          <p:cNvCxnSpPr/>
          <p:nvPr/>
        </p:nvCxnSpPr>
        <p:spPr>
          <a:xfrm>
            <a:off x="3894000" y="2814900"/>
            <a:ext cx="1356000" cy="0"/>
          </a:xfrm>
          <a:prstGeom prst="straightConnector1">
            <a:avLst/>
          </a:prstGeom>
          <a:noFill/>
          <a:ln w="76200" cap="flat" cmpd="sng">
            <a:solidFill>
              <a:schemeClr val="accent4"/>
            </a:solidFill>
            <a:prstDash val="solid"/>
            <a:round/>
            <a:headEnd type="none" w="sm" len="sm"/>
            <a:tailEnd type="none" w="sm" len="sm"/>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1383</Words>
  <Application>Microsoft Office PowerPoint</Application>
  <PresentationFormat>On-screen Show (16:9)</PresentationFormat>
  <Paragraphs>150</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Rubik SemiBold</vt:lpstr>
      <vt:lpstr>Rubik Light</vt:lpstr>
      <vt:lpstr>Rubik</vt:lpstr>
      <vt:lpstr>Dosis</vt:lpstr>
      <vt:lpstr>Times New Roman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Wika Rabila Putri</cp:lastModifiedBy>
  <cp:revision>2</cp:revision>
  <dcterms:modified xsi:type="dcterms:W3CDTF">2024-09-02T13:57:12Z</dcterms:modified>
</cp:coreProperties>
</file>